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</p:sldIdLst>
  <p:sldSz cx="12192000" cy="6858000"/>
  <p:notesSz cx="6858000" cy="9144000"/>
  <p:embeddedFontLst>
    <p:embeddedFont>
      <p:font typeface="맑은 고딕" panose="020B0503020000020004" pitchFamily="34" charset="-127"/>
      <p:regular r:id="rId9"/>
      <p:bold r:id="rId10"/>
    </p:embeddedFont>
    <p:embeddedFont>
      <p:font typeface="Freesentation 3 Light" pitchFamily="2" charset="-127"/>
      <p:regular r:id="rId11"/>
    </p:embeddedFont>
    <p:embeddedFont>
      <p:font typeface="Freesentation 4 Regular" pitchFamily="2" charset="-127"/>
      <p:regular r:id="rId12"/>
    </p:embeddedFont>
    <p:embeddedFont>
      <p:font typeface="Freesentation 5 Medium" pitchFamily="2" charset="-127"/>
      <p:regular r:id="rId13"/>
    </p:embeddedFont>
    <p:embeddedFont>
      <p:font typeface="Freesentation 7 Bold" pitchFamily="2" charset="-127"/>
      <p:bold r:id="rId14"/>
    </p:embeddedFont>
    <p:embeddedFont>
      <p:font typeface="Freesentation 8 ExtraBold" pitchFamily="2" charset="-127"/>
      <p:bold r:id="rId15"/>
    </p:embeddedFont>
    <p:embeddedFont>
      <p:font typeface="Freesentation 9 Black" pitchFamily="2" charset="-127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6170"/>
    <a:srgbClr val="6C63FF"/>
    <a:srgbClr val="F8F8F8"/>
    <a:srgbClr val="F8A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9"/>
  </p:normalViewPr>
  <p:slideViewPr>
    <p:cSldViewPr snapToGrid="0">
      <p:cViewPr>
        <p:scale>
          <a:sx n="90" d="100"/>
          <a:sy n="90" d="100"/>
        </p:scale>
        <p:origin x="23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495AA3-9441-BE77-42BA-0E2725A4C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D0C594-373C-C43F-F850-2603213E30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5864FC-D603-6700-F106-AEB45E765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885815-576B-1A95-6250-FD3719210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2F3D9C-1057-6E35-81B6-357953848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8472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430F22-8E01-5B6E-53E5-2AE7B95AC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D85751-B0BC-D5F7-B16C-DF55B304EA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4F481D-AFD2-25E1-7A49-77B09E1AA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6243CB-000F-CC5A-B74B-D8B6B93E6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63242F-C705-3157-E1C1-3B45411CD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47105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B8EEB29-D82A-8EF2-3ED5-9E67159CF8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1212F2-326C-DD30-3E99-D10C9E537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DB44C4-9FBB-C3C9-1A25-9824F2EA1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64D484-1C51-B149-E517-67C6F009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528A21-1E61-3451-FFAE-73EFA83FA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048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03E4CD-4677-C45A-5B27-8F345400B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660700-FC49-E751-29B3-0936A3223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122577-3566-BEDB-29ED-EDC52C611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D6680E-F57F-5F1F-CE55-D7EC03FED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F93B9A-A4DF-5776-579B-6C5F333B2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99253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E7A6FF-8407-0656-C120-22F298961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38059A-4F88-ADCB-9717-E1326E85E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E0AF41-F073-C410-7E58-D373CB47F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0906A6-D744-F03A-3529-D8374A190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B0C5F5-6BC2-9F4E-340B-F9E2EB236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33972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12F7BC-2C9E-CD80-BAAA-C5E9DADE6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DD716E-56FD-F9F6-EB1B-FB99A10283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C35425-C2E0-FC09-F989-471536CC71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2CA7D3-E069-BE5A-3FD3-40D586D61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8DF843-C273-BCB1-5554-A7214BF7D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3ACDBE-6E8E-2D25-BDB1-0C1D49345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8579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4773EC-9DCC-B7EA-3E1C-5275D61C4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02A497-7365-6777-2492-515B26604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422578-999D-9B78-7068-AAE2EEF62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4163BF-A41E-742C-0450-C181B81BD5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E17EF80-9CE2-349F-1CF4-C3BAF46167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6D6D60-6538-0F1B-08A6-9ED580D3C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03BFBB-C306-9219-15A1-A9F8CBF8E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E0986C0-8D3F-BE02-6128-DF625F98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93698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DA3C81-44F1-7A56-3F0E-8C7A1B2CF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72BC435-00F6-BDA6-8378-E7896783E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BE288F-B7EC-7DF6-A95D-3F3A60569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B51AE0E-A256-5EEB-46DF-2FE27DF83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7219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A54812-3174-9FEF-4678-EC9842FBC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117A4C8-B34E-C2D0-3005-231679804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56A37B-5BC9-465E-DE4A-D3EA9BF2F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4572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9F7D0-36F8-0B00-D9BF-BB36D4AF6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E1677B-4004-C6D7-527C-3DDC987DD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AE2E01-6E91-43BE-459E-89A5814875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3BB7EB-107D-0AD1-B609-14E533526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43E060-913A-AC40-A420-5F538D9EF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8D4C05-38CF-97AE-54FC-61EEF63E1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52636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010A25-35F1-EF37-DF52-F4B7A9050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F03E550-6511-2EAB-D1BA-A6F819C435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AE4E8FF-285C-14A8-9E10-04C6AC0D5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01ADE0-2869-50CC-A91F-3642200EE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BA3755-6436-FFED-7900-F436EE6EF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45EC8B-D2DD-C15C-61B4-A37EA342D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26059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24A32A-3A7B-DDAE-5DA9-1F237C3DC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5DA61F-464C-0A39-D262-1AF6840C5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DEE0BF-81FD-9E86-B9D9-D5E50A4E6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2273F3-001C-864C-9F96-23CF0B0010B5}" type="datetimeFigureOut">
              <a:rPr kumimoji="1" lang="ko-KR" altLang="en-US" smtClean="0"/>
              <a:t>2025. 3. 16.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3E6B3B-D136-4086-C2AF-E4806CE2A5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87A8C5-C09A-7EC9-D3E1-8053FF4865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E52B92-3B06-3449-BFE0-83CE6B65255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05166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C6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DF7DAE-0E54-5C43-929D-71F5AAEE7549}"/>
              </a:ext>
            </a:extLst>
          </p:cNvPr>
          <p:cNvSpPr txBox="1"/>
          <p:nvPr/>
        </p:nvSpPr>
        <p:spPr>
          <a:xfrm>
            <a:off x="1014413" y="962272"/>
            <a:ext cx="50815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5400" b="1" dirty="0">
                <a:solidFill>
                  <a:schemeClr val="bg1"/>
                </a:solidFill>
                <a:latin typeface="Freesentation 9 Black" pitchFamily="2" charset="-127"/>
                <a:ea typeface="Freesentation 9 Black" pitchFamily="2" charset="-127"/>
              </a:rPr>
              <a:t>차량 </a:t>
            </a:r>
            <a:r>
              <a:rPr kumimoji="1" lang="en-US" altLang="ko-KR" sz="5400" b="1" dirty="0">
                <a:solidFill>
                  <a:schemeClr val="bg1"/>
                </a:solidFill>
                <a:latin typeface="Freesentation 9 Black" pitchFamily="2" charset="-127"/>
                <a:ea typeface="Freesentation 9 Black" pitchFamily="2" charset="-127"/>
              </a:rPr>
              <a:t>OCR</a:t>
            </a:r>
            <a:r>
              <a:rPr kumimoji="1" lang="ko-KR" altLang="en-US" sz="5400" b="1" dirty="0">
                <a:solidFill>
                  <a:schemeClr val="bg1"/>
                </a:solidFill>
                <a:latin typeface="Freesentation 9 Black" pitchFamily="2" charset="-127"/>
                <a:ea typeface="Freesentation 9 Black" pitchFamily="2" charset="-127"/>
              </a:rPr>
              <a:t> 프로그램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82D2DB-6955-10A3-438A-FC1382A0B693}"/>
              </a:ext>
            </a:extLst>
          </p:cNvPr>
          <p:cNvSpPr txBox="1"/>
          <p:nvPr/>
        </p:nvSpPr>
        <p:spPr>
          <a:xfrm>
            <a:off x="1014413" y="1885602"/>
            <a:ext cx="3338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solidFill>
                  <a:schemeClr val="bg1">
                    <a:lumMod val="85000"/>
                  </a:schemeClr>
                </a:solidFill>
                <a:latin typeface="Freesentation 5 Medium" pitchFamily="2" charset="-127"/>
                <a:ea typeface="Freesentation 5 Medium" pitchFamily="2" charset="-127"/>
              </a:rPr>
              <a:t>실증적 </a:t>
            </a:r>
            <a:r>
              <a:rPr kumimoji="1" lang="en-US" altLang="ko-KR" sz="2400" dirty="0">
                <a:solidFill>
                  <a:schemeClr val="bg1">
                    <a:lumMod val="85000"/>
                  </a:schemeClr>
                </a:solidFill>
                <a:latin typeface="Freesentation 5 Medium" pitchFamily="2" charset="-127"/>
                <a:ea typeface="Freesentation 5 Medium" pitchFamily="2" charset="-127"/>
              </a:rPr>
              <a:t>AI </a:t>
            </a:r>
            <a:r>
              <a:rPr kumimoji="1" lang="ko-KR" altLang="en-US" sz="2400" dirty="0">
                <a:solidFill>
                  <a:schemeClr val="bg1">
                    <a:lumMod val="85000"/>
                  </a:schemeClr>
                </a:solidFill>
                <a:latin typeface="Freesentation 5 Medium" pitchFamily="2" charset="-127"/>
                <a:ea typeface="Freesentation 5 Medium" pitchFamily="2" charset="-127"/>
              </a:rPr>
              <a:t>개발 프로젝트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6B2D92-53A3-9366-BBA4-63B264FA5732}"/>
              </a:ext>
            </a:extLst>
          </p:cNvPr>
          <p:cNvSpPr txBox="1"/>
          <p:nvPr/>
        </p:nvSpPr>
        <p:spPr>
          <a:xfrm>
            <a:off x="1014413" y="5503356"/>
            <a:ext cx="25700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팀</a:t>
            </a:r>
            <a:r>
              <a:rPr kumimoji="1" lang="en-US" altLang="ko-KR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:</a:t>
            </a:r>
            <a:r>
              <a:rPr kumimoji="1" lang="ko-KR" altLang="en-US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kumimoji="1" lang="en-US" altLang="ko-KR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AICN</a:t>
            </a:r>
          </a:p>
          <a:p>
            <a:r>
              <a:rPr kumimoji="1" lang="ko-KR" altLang="en-US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팀원</a:t>
            </a:r>
            <a:r>
              <a:rPr kumimoji="1" lang="en-US" altLang="ko-KR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:</a:t>
            </a:r>
            <a:r>
              <a:rPr kumimoji="1" lang="ko-KR" altLang="en-US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 김재민</a:t>
            </a:r>
            <a:r>
              <a:rPr kumimoji="1" lang="en-US" altLang="ko-KR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(</a:t>
            </a:r>
            <a:r>
              <a:rPr kumimoji="1" lang="ko-KR" altLang="en-US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팀장</a:t>
            </a:r>
            <a:r>
              <a:rPr kumimoji="1" lang="en-US" altLang="ko-KR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),</a:t>
            </a:r>
            <a:r>
              <a:rPr kumimoji="1" lang="ko-KR" altLang="en-US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 </a:t>
            </a:r>
            <a:r>
              <a:rPr kumimoji="1" lang="ko-KR" altLang="en-US" sz="1600" dirty="0" err="1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김동경</a:t>
            </a:r>
            <a:r>
              <a:rPr kumimoji="1" lang="en-US" altLang="ko-KR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,</a:t>
            </a:r>
            <a:r>
              <a:rPr kumimoji="1" lang="ko-KR" altLang="en-US" sz="1600" dirty="0">
                <a:solidFill>
                  <a:schemeClr val="bg1"/>
                </a:solidFill>
                <a:latin typeface="Freesentation 4 Regular" pitchFamily="2" charset="-127"/>
                <a:ea typeface="Freesentation 4 Regular" pitchFamily="2" charset="-127"/>
              </a:rPr>
              <a:t> 이도현</a:t>
            </a:r>
            <a:endParaRPr kumimoji="1" lang="en-US" altLang="ko-KR" sz="1600" dirty="0">
              <a:solidFill>
                <a:schemeClr val="bg1"/>
              </a:solidFill>
              <a:latin typeface="Freesentation 4 Regular" pitchFamily="2" charset="-127"/>
              <a:ea typeface="Freesentation 4 Regular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E8A6392-CD12-B240-D451-DE413C92E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843588" y="2565398"/>
            <a:ext cx="2115311" cy="2115311"/>
          </a:xfrm>
          <a:prstGeom prst="rect">
            <a:avLst/>
          </a:prstGeom>
        </p:spPr>
      </p:pic>
      <p:pic>
        <p:nvPicPr>
          <p:cNvPr id="8" name="그림 7" descr="차량, 육상 차량, 바퀴, 자동차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FF2E6D4-9348-7848-0CA4-3DFF252F2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243" y="2927790"/>
            <a:ext cx="5581459" cy="422516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DD500BF-572C-CF9F-9806-31391D73F4ED}"/>
              </a:ext>
            </a:extLst>
          </p:cNvPr>
          <p:cNvSpPr/>
          <p:nvPr/>
        </p:nvSpPr>
        <p:spPr>
          <a:xfrm>
            <a:off x="1121664" y="769869"/>
            <a:ext cx="658368" cy="948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3245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A55AEC-2D85-20D6-762C-D5747F7028C5}"/>
              </a:ext>
            </a:extLst>
          </p:cNvPr>
          <p:cNvSpPr txBox="1"/>
          <p:nvPr/>
        </p:nvSpPr>
        <p:spPr>
          <a:xfrm>
            <a:off x="884874" y="1403538"/>
            <a:ext cx="2011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solidFill>
                  <a:srgbClr val="6C63FF"/>
                </a:solidFill>
                <a:latin typeface="Freesentation 4 Regular" pitchFamily="2" charset="-127"/>
                <a:ea typeface="Freesentation 4 Regular" pitchFamily="2" charset="-127"/>
              </a:rPr>
              <a:t>차량 </a:t>
            </a:r>
            <a:r>
              <a:rPr kumimoji="1" lang="en-US" altLang="ko-KR" sz="2000" dirty="0">
                <a:solidFill>
                  <a:srgbClr val="6C63FF"/>
                </a:solidFill>
                <a:latin typeface="Freesentation 4 Regular" pitchFamily="2" charset="-127"/>
                <a:ea typeface="Freesentation 4 Regular" pitchFamily="2" charset="-127"/>
              </a:rPr>
              <a:t>OCR </a:t>
            </a:r>
            <a:r>
              <a:rPr kumimoji="1" lang="ko-KR" altLang="en-US" sz="2000" dirty="0">
                <a:solidFill>
                  <a:srgbClr val="6C63FF"/>
                </a:solidFill>
                <a:latin typeface="Freesentation 4 Regular" pitchFamily="2" charset="-127"/>
                <a:ea typeface="Freesentation 4 Regular" pitchFamily="2" charset="-127"/>
              </a:rPr>
              <a:t>프로그램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91B88B-7E92-00EC-CC5F-51DABBC69FCF}"/>
              </a:ext>
            </a:extLst>
          </p:cNvPr>
          <p:cNvSpPr txBox="1"/>
          <p:nvPr/>
        </p:nvSpPr>
        <p:spPr>
          <a:xfrm>
            <a:off x="856298" y="1603593"/>
            <a:ext cx="263347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6600" b="1" dirty="0">
                <a:solidFill>
                  <a:srgbClr val="5A6170"/>
                </a:solidFill>
                <a:latin typeface="Freesentation 9 Black" pitchFamily="2" charset="-127"/>
                <a:ea typeface="Freesentation 9 Black" pitchFamily="2" charset="-127"/>
              </a:rPr>
              <a:t>INDEX</a:t>
            </a:r>
            <a:endParaRPr kumimoji="1" lang="ko-KR" altLang="en-US" sz="6600" b="1" dirty="0">
              <a:solidFill>
                <a:srgbClr val="5A6170"/>
              </a:solidFill>
              <a:latin typeface="Freesentation 9 Black" pitchFamily="2" charset="-127"/>
              <a:ea typeface="Freesentation 9 Black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2BF744D-AC17-0DBE-DC44-FAA4B869A161}"/>
              </a:ext>
            </a:extLst>
          </p:cNvPr>
          <p:cNvSpPr/>
          <p:nvPr/>
        </p:nvSpPr>
        <p:spPr>
          <a:xfrm>
            <a:off x="972842" y="1308730"/>
            <a:ext cx="658368" cy="94808"/>
          </a:xfrm>
          <a:prstGeom prst="rect">
            <a:avLst/>
          </a:prstGeom>
          <a:solidFill>
            <a:srgbClr val="6C6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9ADF339-18FF-7293-99A7-D9E7CB2C8724}"/>
              </a:ext>
            </a:extLst>
          </p:cNvPr>
          <p:cNvGrpSpPr/>
          <p:nvPr/>
        </p:nvGrpSpPr>
        <p:grpSpPr>
          <a:xfrm>
            <a:off x="4327661" y="3391546"/>
            <a:ext cx="471486" cy="369332"/>
            <a:chOff x="924406" y="2471813"/>
            <a:chExt cx="471486" cy="369332"/>
          </a:xfrm>
        </p:grpSpPr>
        <p:sp>
          <p:nvSpPr>
            <p:cNvPr id="4" name="모서리가 둥근 직사각형 3">
              <a:extLst>
                <a:ext uri="{FF2B5EF4-FFF2-40B4-BE49-F238E27FC236}">
                  <a16:creationId xmlns:a16="http://schemas.microsoft.com/office/drawing/2014/main" id="{26F4EDB0-F4FF-C503-F2C3-3901E692EB30}"/>
                </a:ext>
              </a:extLst>
            </p:cNvPr>
            <p:cNvSpPr/>
            <p:nvPr/>
          </p:nvSpPr>
          <p:spPr>
            <a:xfrm>
              <a:off x="965861" y="2481145"/>
              <a:ext cx="360000" cy="360000"/>
            </a:xfrm>
            <a:prstGeom prst="roundRect">
              <a:avLst/>
            </a:prstGeom>
            <a:solidFill>
              <a:srgbClr val="6C63FF"/>
            </a:solidFill>
            <a:ln>
              <a:noFill/>
            </a:ln>
            <a:effectLst>
              <a:outerShdw blurRad="152400" dist="76200" dir="2700000" algn="tl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6CCF218-553F-B5A9-0E58-ED5EC7B543CC}"/>
                </a:ext>
              </a:extLst>
            </p:cNvPr>
            <p:cNvSpPr txBox="1"/>
            <p:nvPr/>
          </p:nvSpPr>
          <p:spPr>
            <a:xfrm>
              <a:off x="924406" y="2471813"/>
              <a:ext cx="471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b="1" dirty="0">
                  <a:solidFill>
                    <a:schemeClr val="bg1"/>
                  </a:solidFill>
                  <a:latin typeface="Freesentation 7 Bold" pitchFamily="2" charset="-127"/>
                  <a:ea typeface="Freesentation 7 Bold" pitchFamily="2" charset="-127"/>
                </a:rPr>
                <a:t>02</a:t>
              </a:r>
              <a:endParaRPr kumimoji="1" lang="ko-KR" altLang="en-US" b="1" dirty="0">
                <a:solidFill>
                  <a:schemeClr val="bg1"/>
                </a:solidFill>
                <a:latin typeface="Freesentation 7 Bold" pitchFamily="2" charset="-127"/>
                <a:ea typeface="Freesentation 7 Bold" pitchFamily="2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A79A50A-1A80-31C1-FF0D-D9B7369ED456}"/>
              </a:ext>
            </a:extLst>
          </p:cNvPr>
          <p:cNvGrpSpPr/>
          <p:nvPr/>
        </p:nvGrpSpPr>
        <p:grpSpPr>
          <a:xfrm>
            <a:off x="966820" y="3391546"/>
            <a:ext cx="471486" cy="369332"/>
            <a:chOff x="938694" y="2471813"/>
            <a:chExt cx="471486" cy="369332"/>
          </a:xfrm>
        </p:grpSpPr>
        <p:sp>
          <p:nvSpPr>
            <p:cNvPr id="13" name="모서리가 둥근 직사각형 12">
              <a:extLst>
                <a:ext uri="{FF2B5EF4-FFF2-40B4-BE49-F238E27FC236}">
                  <a16:creationId xmlns:a16="http://schemas.microsoft.com/office/drawing/2014/main" id="{FA39A36B-96E7-24B6-E753-E78DF60EE632}"/>
                </a:ext>
              </a:extLst>
            </p:cNvPr>
            <p:cNvSpPr/>
            <p:nvPr/>
          </p:nvSpPr>
          <p:spPr>
            <a:xfrm>
              <a:off x="965861" y="2481145"/>
              <a:ext cx="360000" cy="360000"/>
            </a:xfrm>
            <a:prstGeom prst="roundRect">
              <a:avLst/>
            </a:prstGeom>
            <a:solidFill>
              <a:srgbClr val="6C63FF"/>
            </a:solidFill>
            <a:ln>
              <a:noFill/>
            </a:ln>
            <a:effectLst>
              <a:outerShdw blurRad="152400" dist="76200" dir="2700000" algn="tl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4AB973A-FDFB-C9FE-AEE8-463DDBF331B2}"/>
                </a:ext>
              </a:extLst>
            </p:cNvPr>
            <p:cNvSpPr txBox="1"/>
            <p:nvPr/>
          </p:nvSpPr>
          <p:spPr>
            <a:xfrm>
              <a:off x="938694" y="2471813"/>
              <a:ext cx="471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b="1" dirty="0">
                  <a:solidFill>
                    <a:schemeClr val="bg1"/>
                  </a:solidFill>
                  <a:latin typeface="Freesentation 7 Bold" pitchFamily="2" charset="-127"/>
                  <a:ea typeface="Freesentation 7 Bold" pitchFamily="2" charset="-127"/>
                </a:rPr>
                <a:t>01</a:t>
              </a:r>
              <a:endParaRPr kumimoji="1" lang="ko-KR" altLang="en-US" b="1" dirty="0">
                <a:solidFill>
                  <a:schemeClr val="bg1"/>
                </a:solidFill>
                <a:latin typeface="Freesentation 7 Bold" pitchFamily="2" charset="-127"/>
                <a:ea typeface="Freesentation 7 Bold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529CF51-490C-0B7C-8391-65022A601A0E}"/>
              </a:ext>
            </a:extLst>
          </p:cNvPr>
          <p:cNvGrpSpPr/>
          <p:nvPr/>
        </p:nvGrpSpPr>
        <p:grpSpPr>
          <a:xfrm>
            <a:off x="8188562" y="3386590"/>
            <a:ext cx="471486" cy="369332"/>
            <a:chOff x="924406" y="2471813"/>
            <a:chExt cx="471486" cy="369332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D39E7842-55C4-752B-CD7A-AEA7D31B537A}"/>
                </a:ext>
              </a:extLst>
            </p:cNvPr>
            <p:cNvSpPr/>
            <p:nvPr/>
          </p:nvSpPr>
          <p:spPr>
            <a:xfrm>
              <a:off x="965861" y="2481145"/>
              <a:ext cx="360000" cy="360000"/>
            </a:xfrm>
            <a:prstGeom prst="roundRect">
              <a:avLst/>
            </a:prstGeom>
            <a:solidFill>
              <a:srgbClr val="6C63FF"/>
            </a:solidFill>
            <a:ln>
              <a:noFill/>
            </a:ln>
            <a:effectLst>
              <a:outerShdw blurRad="152400" dist="76200" dir="2700000" algn="tl" rotWithShape="0">
                <a:prstClr val="black">
                  <a:alpha val="8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4AAF0B-3093-F503-2A94-EE8AA24A844B}"/>
                </a:ext>
              </a:extLst>
            </p:cNvPr>
            <p:cNvSpPr txBox="1"/>
            <p:nvPr/>
          </p:nvSpPr>
          <p:spPr>
            <a:xfrm>
              <a:off x="924406" y="2471813"/>
              <a:ext cx="4714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b="1" dirty="0">
                  <a:solidFill>
                    <a:schemeClr val="bg1"/>
                  </a:solidFill>
                  <a:latin typeface="Freesentation 7 Bold" pitchFamily="2" charset="-127"/>
                  <a:ea typeface="Freesentation 7 Bold" pitchFamily="2" charset="-127"/>
                </a:rPr>
                <a:t>03</a:t>
              </a:r>
              <a:endParaRPr kumimoji="1" lang="ko-KR" altLang="en-US" b="1" dirty="0">
                <a:solidFill>
                  <a:schemeClr val="bg1"/>
                </a:solidFill>
                <a:latin typeface="Freesentation 7 Bold" pitchFamily="2" charset="-127"/>
                <a:ea typeface="Freesentation 7 Bold" pitchFamily="2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9B5F75C-19E3-AA35-3D62-412E5B67406E}"/>
              </a:ext>
            </a:extLst>
          </p:cNvPr>
          <p:cNvSpPr txBox="1"/>
          <p:nvPr/>
        </p:nvSpPr>
        <p:spPr>
          <a:xfrm>
            <a:off x="966820" y="3814766"/>
            <a:ext cx="804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Freesentation 7 Bold" pitchFamily="2" charset="-127"/>
                <a:ea typeface="Freesentation 7 Bold" pitchFamily="2" charset="-127"/>
              </a:rPr>
              <a:t>RNR</a:t>
            </a:r>
            <a:endParaRPr kumimoji="1" lang="ko-KR" altLang="en-US" sz="2400" b="1" dirty="0">
              <a:latin typeface="Freesentation 7 Bold" pitchFamily="2" charset="-127"/>
              <a:ea typeface="Freesentation 7 Bold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9B610C-9DF2-9D71-8EBC-453474AE1681}"/>
              </a:ext>
            </a:extLst>
          </p:cNvPr>
          <p:cNvSpPr txBox="1"/>
          <p:nvPr/>
        </p:nvSpPr>
        <p:spPr>
          <a:xfrm>
            <a:off x="4327661" y="3814766"/>
            <a:ext cx="288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>
                <a:latin typeface="Freesentation 7 Bold" pitchFamily="2" charset="-127"/>
                <a:ea typeface="Freesentation 7 Bold" pitchFamily="2" charset="-127"/>
              </a:rPr>
              <a:t>차량 </a:t>
            </a:r>
            <a:r>
              <a:rPr kumimoji="1" lang="en-US" altLang="ko-KR" sz="2400" b="1" dirty="0">
                <a:latin typeface="Freesentation 7 Bold" pitchFamily="2" charset="-127"/>
                <a:ea typeface="Freesentation 7 Bold" pitchFamily="2" charset="-127"/>
              </a:rPr>
              <a:t>OCR  </a:t>
            </a:r>
            <a:r>
              <a:rPr kumimoji="1" lang="ko-KR" altLang="en-US" sz="2400" b="1" dirty="0">
                <a:latin typeface="Freesentation 7 Bold" pitchFamily="2" charset="-127"/>
                <a:ea typeface="Freesentation 7 Bold" pitchFamily="2" charset="-127"/>
              </a:rPr>
              <a:t>프로그램 개발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16E119-01C5-C902-3415-CA3EB3CABCB3}"/>
              </a:ext>
            </a:extLst>
          </p:cNvPr>
          <p:cNvSpPr txBox="1"/>
          <p:nvPr/>
        </p:nvSpPr>
        <p:spPr>
          <a:xfrm>
            <a:off x="8188562" y="3800478"/>
            <a:ext cx="3541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>
                <a:latin typeface="Freesentation 7 Bold" pitchFamily="2" charset="-127"/>
                <a:ea typeface="Freesentation 7 Bold" pitchFamily="2" charset="-127"/>
              </a:rPr>
              <a:t>상반기 </a:t>
            </a:r>
            <a:r>
              <a:rPr kumimoji="1" lang="en-US" altLang="ko-KR" sz="2400" b="1" dirty="0">
                <a:latin typeface="Freesentation 7 Bold" pitchFamily="2" charset="-127"/>
                <a:ea typeface="Freesentation 7 Bold" pitchFamily="2" charset="-127"/>
              </a:rPr>
              <a:t>&amp;</a:t>
            </a:r>
            <a:r>
              <a:rPr kumimoji="1" lang="ko-KR" altLang="en-US" sz="2400" b="1" dirty="0">
                <a:latin typeface="Freesentation 7 Bold" pitchFamily="2" charset="-127"/>
                <a:ea typeface="Freesentation 7 Bold" pitchFamily="2" charset="-127"/>
              </a:rPr>
              <a:t> 하반기 목표 및 결과물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A3E8BB-481F-5CC6-A6A5-847ED9ADE263}"/>
              </a:ext>
            </a:extLst>
          </p:cNvPr>
          <p:cNvSpPr txBox="1"/>
          <p:nvPr/>
        </p:nvSpPr>
        <p:spPr>
          <a:xfrm>
            <a:off x="966820" y="4799263"/>
            <a:ext cx="2392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 팀원 이름 </a:t>
            </a:r>
            <a:endParaRPr kumimoji="1" lang="en-US" altLang="ko-KR" dirty="0">
              <a:solidFill>
                <a:srgbClr val="5A6170"/>
              </a:solidFill>
              <a:latin typeface="Freesentation 3 Light" pitchFamily="2" charset="-127"/>
              <a:ea typeface="Freesentation 3 Light" pitchFamily="2" charset="-127"/>
            </a:endParaRPr>
          </a:p>
          <a:p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 각자 역할 소개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2C2F5C-3436-5B4E-BCA1-5AEA8AE87D49}"/>
              </a:ext>
            </a:extLst>
          </p:cNvPr>
          <p:cNvSpPr txBox="1"/>
          <p:nvPr/>
        </p:nvSpPr>
        <p:spPr>
          <a:xfrm>
            <a:off x="4369116" y="4799262"/>
            <a:ext cx="2392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 개발 배경 및 필요성</a:t>
            </a:r>
            <a:endParaRPr kumimoji="1" lang="en-US" altLang="ko-KR" dirty="0">
              <a:solidFill>
                <a:srgbClr val="5A6170"/>
              </a:solidFill>
              <a:latin typeface="Freesentation 3 Light" pitchFamily="2" charset="-127"/>
              <a:ea typeface="Freesentation 3 Light" pitchFamily="2" charset="-127"/>
            </a:endParaRPr>
          </a:p>
          <a:p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 개발 요구 사항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152532-CD08-810F-9FBC-2B8153307502}"/>
              </a:ext>
            </a:extLst>
          </p:cNvPr>
          <p:cNvSpPr txBox="1"/>
          <p:nvPr/>
        </p:nvSpPr>
        <p:spPr>
          <a:xfrm>
            <a:off x="8230017" y="4799261"/>
            <a:ext cx="2392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 상반기</a:t>
            </a:r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(3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월</a:t>
            </a:r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~6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월</a:t>
            </a:r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)</a:t>
            </a:r>
          </a:p>
          <a:p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 하반기</a:t>
            </a:r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(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여름방학</a:t>
            </a:r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~12</a:t>
            </a:r>
            <a:r>
              <a:rPr kumimoji="1" lang="ko-KR" altLang="en-US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월</a:t>
            </a:r>
            <a:r>
              <a:rPr kumimoji="1" lang="en-US" altLang="ko-KR" dirty="0">
                <a:solidFill>
                  <a:srgbClr val="5A6170"/>
                </a:solidFill>
                <a:latin typeface="Freesentation 3 Light" pitchFamily="2" charset="-127"/>
                <a:ea typeface="Freesentation 3 Light" pitchFamily="2" charset="-127"/>
              </a:rPr>
              <a:t>)</a:t>
            </a:r>
            <a:endParaRPr kumimoji="1" lang="ko-KR" altLang="en-US" dirty="0">
              <a:solidFill>
                <a:srgbClr val="5A6170"/>
              </a:solidFill>
              <a:latin typeface="Freesentation 3 Light" pitchFamily="2" charset="-127"/>
              <a:ea typeface="Freesentation 3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6199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7F73B9-8F98-1861-FB2C-797C2C762593}"/>
              </a:ext>
            </a:extLst>
          </p:cNvPr>
          <p:cNvSpPr txBox="1"/>
          <p:nvPr/>
        </p:nvSpPr>
        <p:spPr>
          <a:xfrm>
            <a:off x="2074067" y="711464"/>
            <a:ext cx="80438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b="1" dirty="0">
                <a:solidFill>
                  <a:srgbClr val="5A6170"/>
                </a:solidFill>
                <a:latin typeface="Freesentation 8 ExtraBold" pitchFamily="2" charset="-127"/>
                <a:ea typeface="Freesentation 8 ExtraBold" pitchFamily="2" charset="-127"/>
              </a:rPr>
              <a:t>RNR(Role and Responsibility) </a:t>
            </a:r>
            <a:endParaRPr kumimoji="1" lang="ko-KR" altLang="en-US" sz="4800" b="1" dirty="0">
              <a:solidFill>
                <a:srgbClr val="5A6170"/>
              </a:solidFill>
              <a:latin typeface="Freesentation 8 ExtraBold" pitchFamily="2" charset="-127"/>
              <a:ea typeface="Freesentation 8 ExtraBold" pitchFamily="2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185E5DE-D96D-20BD-D80E-9BD81052BBEE}"/>
              </a:ext>
            </a:extLst>
          </p:cNvPr>
          <p:cNvGrpSpPr/>
          <p:nvPr/>
        </p:nvGrpSpPr>
        <p:grpSpPr>
          <a:xfrm>
            <a:off x="1171574" y="1828793"/>
            <a:ext cx="2671763" cy="4057648"/>
            <a:chOff x="1171574" y="2057401"/>
            <a:chExt cx="2671763" cy="4057648"/>
          </a:xfrm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grpSpPr>
        <p:sp>
          <p:nvSpPr>
            <p:cNvPr id="3" name="모서리가 둥근 직사각형 2">
              <a:extLst>
                <a:ext uri="{FF2B5EF4-FFF2-40B4-BE49-F238E27FC236}">
                  <a16:creationId xmlns:a16="http://schemas.microsoft.com/office/drawing/2014/main" id="{6C79A4FF-F117-A344-BC39-2EA46ABA8D1C}"/>
                </a:ext>
              </a:extLst>
            </p:cNvPr>
            <p:cNvSpPr/>
            <p:nvPr/>
          </p:nvSpPr>
          <p:spPr>
            <a:xfrm>
              <a:off x="1171574" y="2057401"/>
              <a:ext cx="2671763" cy="35433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" name="양쪽 모서리가 둥근 사각형 5">
              <a:extLst>
                <a:ext uri="{FF2B5EF4-FFF2-40B4-BE49-F238E27FC236}">
                  <a16:creationId xmlns:a16="http://schemas.microsoft.com/office/drawing/2014/main" id="{D4CB5918-D7EB-DE7C-4241-114B7A6E7734}"/>
                </a:ext>
              </a:extLst>
            </p:cNvPr>
            <p:cNvSpPr/>
            <p:nvPr/>
          </p:nvSpPr>
          <p:spPr>
            <a:xfrm flipV="1">
              <a:off x="1171574" y="5016073"/>
              <a:ext cx="2671762" cy="1098976"/>
            </a:xfrm>
            <a:prstGeom prst="round2SameRect">
              <a:avLst/>
            </a:prstGeom>
            <a:solidFill>
              <a:srgbClr val="6C63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346FA7F-170A-B207-A463-5704BFA1AF10}"/>
              </a:ext>
            </a:extLst>
          </p:cNvPr>
          <p:cNvGrpSpPr/>
          <p:nvPr/>
        </p:nvGrpSpPr>
        <p:grpSpPr>
          <a:xfrm>
            <a:off x="4760118" y="1828793"/>
            <a:ext cx="2671763" cy="4057646"/>
            <a:chOff x="1171574" y="2057401"/>
            <a:chExt cx="2671763" cy="4057646"/>
          </a:xfrm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grpSpPr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77216A77-B8FA-BFB7-6455-C69B8E8DAC7F}"/>
                </a:ext>
              </a:extLst>
            </p:cNvPr>
            <p:cNvSpPr/>
            <p:nvPr/>
          </p:nvSpPr>
          <p:spPr>
            <a:xfrm>
              <a:off x="1171574" y="2057401"/>
              <a:ext cx="2671763" cy="35433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6" name="양쪽 모서리가 둥근 사각형 15">
              <a:extLst>
                <a:ext uri="{FF2B5EF4-FFF2-40B4-BE49-F238E27FC236}">
                  <a16:creationId xmlns:a16="http://schemas.microsoft.com/office/drawing/2014/main" id="{83006B3A-8CD0-7BCE-75C9-396C1EB85015}"/>
                </a:ext>
              </a:extLst>
            </p:cNvPr>
            <p:cNvSpPr/>
            <p:nvPr/>
          </p:nvSpPr>
          <p:spPr>
            <a:xfrm flipV="1">
              <a:off x="1171574" y="5016073"/>
              <a:ext cx="2671762" cy="1098974"/>
            </a:xfrm>
            <a:prstGeom prst="round2SameRect">
              <a:avLst/>
            </a:prstGeom>
            <a:solidFill>
              <a:srgbClr val="6C63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F179990-F66D-3F55-23CE-8B5741FBF18E}"/>
              </a:ext>
            </a:extLst>
          </p:cNvPr>
          <p:cNvGrpSpPr/>
          <p:nvPr/>
        </p:nvGrpSpPr>
        <p:grpSpPr>
          <a:xfrm>
            <a:off x="8348663" y="1828793"/>
            <a:ext cx="2671763" cy="4057646"/>
            <a:chOff x="1171574" y="2057401"/>
            <a:chExt cx="2671763" cy="4057646"/>
          </a:xfrm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74E9B033-184C-F721-AFDD-04F18CF6FAE1}"/>
                </a:ext>
              </a:extLst>
            </p:cNvPr>
            <p:cNvSpPr/>
            <p:nvPr/>
          </p:nvSpPr>
          <p:spPr>
            <a:xfrm>
              <a:off x="1171574" y="2057401"/>
              <a:ext cx="2671763" cy="35433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9" name="양쪽 모서리가 둥근 사각형 18">
              <a:extLst>
                <a:ext uri="{FF2B5EF4-FFF2-40B4-BE49-F238E27FC236}">
                  <a16:creationId xmlns:a16="http://schemas.microsoft.com/office/drawing/2014/main" id="{443DA498-B9B8-24F2-B9DB-8E9A31E776C3}"/>
                </a:ext>
              </a:extLst>
            </p:cNvPr>
            <p:cNvSpPr/>
            <p:nvPr/>
          </p:nvSpPr>
          <p:spPr>
            <a:xfrm flipV="1">
              <a:off x="1171574" y="5016075"/>
              <a:ext cx="2671762" cy="1098972"/>
            </a:xfrm>
            <a:prstGeom prst="round2SameRect">
              <a:avLst/>
            </a:prstGeom>
            <a:solidFill>
              <a:srgbClr val="6C63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pic>
        <p:nvPicPr>
          <p:cNvPr id="21" name="그림 20" descr="클립아트, 만화 영화, 그림, 일러스트레이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41801A2-FDE2-5545-3066-389BC9542FB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1250"/>
          <a:stretch/>
        </p:blipFill>
        <p:spPr>
          <a:xfrm>
            <a:off x="9201979" y="2087129"/>
            <a:ext cx="1128997" cy="2700338"/>
          </a:xfrm>
          <a:prstGeom prst="rect">
            <a:avLst/>
          </a:prstGeom>
        </p:spPr>
      </p:pic>
      <p:pic>
        <p:nvPicPr>
          <p:cNvPr id="23" name="그림 22" descr="클립아트, 그림, 일러스트레이션, 만화 영화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979E3DA-7E24-E3B4-C731-2E050EE79B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1250"/>
          <a:stretch/>
        </p:blipFill>
        <p:spPr>
          <a:xfrm>
            <a:off x="5440965" y="2087128"/>
            <a:ext cx="1310067" cy="2700339"/>
          </a:xfrm>
          <a:prstGeom prst="rect">
            <a:avLst/>
          </a:prstGeom>
        </p:spPr>
      </p:pic>
      <p:pic>
        <p:nvPicPr>
          <p:cNvPr id="25" name="그림 24" descr="그림, 클립아트, 일러스트레이션, 의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A2DE317-3F39-EFD2-A05B-56E8FF44C58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1250"/>
          <a:stretch/>
        </p:blipFill>
        <p:spPr>
          <a:xfrm>
            <a:off x="1861024" y="2087130"/>
            <a:ext cx="1223921" cy="270033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118151A-19BA-9825-CB6F-63F2FD7AE805}"/>
              </a:ext>
            </a:extLst>
          </p:cNvPr>
          <p:cNvSpPr txBox="1"/>
          <p:nvPr/>
        </p:nvSpPr>
        <p:spPr>
          <a:xfrm>
            <a:off x="2157411" y="4967620"/>
            <a:ext cx="700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>
                <a:solidFill>
                  <a:srgbClr val="F8F8F8"/>
                </a:solidFill>
                <a:latin typeface="Freesentation 5 Medium" pitchFamily="2" charset="-127"/>
                <a:ea typeface="Freesentation 5 Medium" pitchFamily="2" charset="-127"/>
              </a:rPr>
              <a:t>김동경</a:t>
            </a:r>
            <a:endParaRPr kumimoji="1" lang="ko-KR" altLang="en-US" dirty="0">
              <a:solidFill>
                <a:srgbClr val="F8F8F8"/>
              </a:solidFill>
              <a:latin typeface="Freesentation 5 Medium" pitchFamily="2" charset="-127"/>
              <a:ea typeface="Freesentation 5 Medium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B7BB2F-E7E2-AEE7-855C-7AE0F6B08550}"/>
              </a:ext>
            </a:extLst>
          </p:cNvPr>
          <p:cNvSpPr txBox="1"/>
          <p:nvPr/>
        </p:nvSpPr>
        <p:spPr>
          <a:xfrm>
            <a:off x="5518544" y="4962118"/>
            <a:ext cx="115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rgbClr val="F8F8F8"/>
                </a:solidFill>
                <a:latin typeface="Freesentation 5 Medium" pitchFamily="2" charset="-127"/>
                <a:ea typeface="Freesentation 5 Medium" pitchFamily="2" charset="-127"/>
              </a:rPr>
              <a:t>김재민</a:t>
            </a:r>
            <a:r>
              <a:rPr kumimoji="1" lang="en-US" altLang="ko-KR" dirty="0">
                <a:solidFill>
                  <a:srgbClr val="F8F8F8"/>
                </a:solidFill>
                <a:latin typeface="Freesentation 5 Medium" pitchFamily="2" charset="-127"/>
                <a:ea typeface="Freesentation 5 Medium" pitchFamily="2" charset="-127"/>
              </a:rPr>
              <a:t>(</a:t>
            </a:r>
            <a:r>
              <a:rPr kumimoji="1" lang="ko-KR" altLang="en-US" dirty="0">
                <a:solidFill>
                  <a:srgbClr val="F8F8F8"/>
                </a:solidFill>
                <a:latin typeface="Freesentation 5 Medium" pitchFamily="2" charset="-127"/>
                <a:ea typeface="Freesentation 5 Medium" pitchFamily="2" charset="-127"/>
              </a:rPr>
              <a:t>팀장</a:t>
            </a:r>
            <a:r>
              <a:rPr kumimoji="1" lang="en-US" altLang="ko-KR" dirty="0">
                <a:solidFill>
                  <a:srgbClr val="F8F8F8"/>
                </a:solidFill>
                <a:latin typeface="Freesentation 5 Medium" pitchFamily="2" charset="-127"/>
                <a:ea typeface="Freesentation 5 Medium" pitchFamily="2" charset="-127"/>
              </a:rPr>
              <a:t>)</a:t>
            </a:r>
            <a:endParaRPr kumimoji="1" lang="ko-KR" altLang="en-US" dirty="0">
              <a:solidFill>
                <a:srgbClr val="F8F8F8"/>
              </a:solidFill>
              <a:latin typeface="Freesentation 5 Medium" pitchFamily="2" charset="-127"/>
              <a:ea typeface="Freesentation 5 Medium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C4258C1-ADF0-2B75-6F11-7701DCC1038E}"/>
              </a:ext>
            </a:extLst>
          </p:cNvPr>
          <p:cNvSpPr txBox="1"/>
          <p:nvPr/>
        </p:nvSpPr>
        <p:spPr>
          <a:xfrm>
            <a:off x="9334501" y="4962118"/>
            <a:ext cx="700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rgbClr val="F8F8F8"/>
                </a:solidFill>
                <a:latin typeface="Freesentation 5 Medium" pitchFamily="2" charset="-127"/>
                <a:ea typeface="Freesentation 5 Medium" pitchFamily="2" charset="-127"/>
              </a:rPr>
              <a:t>이도현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770C66-7D47-8FC5-6D6C-891423DE1D09}"/>
              </a:ext>
            </a:extLst>
          </p:cNvPr>
          <p:cNvSpPr txBox="1"/>
          <p:nvPr/>
        </p:nvSpPr>
        <p:spPr>
          <a:xfrm>
            <a:off x="1607345" y="5378548"/>
            <a:ext cx="1793080" cy="30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sz="1400" dirty="0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 웹 </a:t>
            </a:r>
            <a:r>
              <a:rPr kumimoji="1" lang="en-US" altLang="ko-KR" sz="1400" dirty="0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UI </a:t>
            </a:r>
            <a:r>
              <a:rPr kumimoji="1" lang="ko-KR" altLang="en-US" sz="1400" dirty="0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및 시스템 구현 담당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5205526-80E0-2C16-398F-B8E212B11DB7}"/>
              </a:ext>
            </a:extLst>
          </p:cNvPr>
          <p:cNvSpPr txBox="1"/>
          <p:nvPr/>
        </p:nvSpPr>
        <p:spPr>
          <a:xfrm>
            <a:off x="5294408" y="5380760"/>
            <a:ext cx="1603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sz="1400" dirty="0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 모델 개발 및 학습 담당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E9254AA-353B-498E-4FA6-673C4FEC5B25}"/>
              </a:ext>
            </a:extLst>
          </p:cNvPr>
          <p:cNvSpPr txBox="1"/>
          <p:nvPr/>
        </p:nvSpPr>
        <p:spPr>
          <a:xfrm>
            <a:off x="8526401" y="5372093"/>
            <a:ext cx="2480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sz="1400" dirty="0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 프로젝트 관리 및 데이터 </a:t>
            </a:r>
            <a:r>
              <a:rPr kumimoji="1" lang="ko-KR" altLang="en-US" sz="1400" dirty="0" err="1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전처리</a:t>
            </a:r>
            <a:r>
              <a:rPr kumimoji="1" lang="ko-KR" altLang="en-US" sz="1400" dirty="0">
                <a:solidFill>
                  <a:srgbClr val="F8F8F8"/>
                </a:solidFill>
                <a:latin typeface="Freesentation 3 Light" pitchFamily="2" charset="-127"/>
                <a:ea typeface="Freesentation 3 Light" pitchFamily="2" charset="-127"/>
              </a:rPr>
              <a:t> 담당</a:t>
            </a:r>
          </a:p>
        </p:txBody>
      </p:sp>
    </p:spTree>
    <p:extLst>
      <p:ext uri="{BB962C8B-B14F-4D97-AF65-F5344CB8AC3E}">
        <p14:creationId xmlns:p14="http://schemas.microsoft.com/office/powerpoint/2010/main" val="3843900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컴퓨터, 컴퓨터 모니터, 전자 기기, 자동차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30FE42B-A05A-BA02-25BD-06A3825C1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/>
                    </a14:imgEffect>
                  </a14:imgLayer>
                </a14:imgProps>
              </a:ext>
            </a:extLst>
          </a:blip>
          <a:srcRect l="11780" r="20638" b="4573"/>
          <a:stretch/>
        </p:blipFill>
        <p:spPr>
          <a:xfrm>
            <a:off x="8148638" y="0"/>
            <a:ext cx="404336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DB5F7A-F89A-0897-2CAF-F29337BCF1DE}"/>
              </a:ext>
            </a:extLst>
          </p:cNvPr>
          <p:cNvSpPr txBox="1"/>
          <p:nvPr/>
        </p:nvSpPr>
        <p:spPr>
          <a:xfrm>
            <a:off x="2186578" y="453717"/>
            <a:ext cx="37992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rgbClr val="5A6170"/>
                </a:solidFill>
                <a:latin typeface="Freesentation 8 ExtraBold" pitchFamily="2" charset="-127"/>
                <a:ea typeface="Freesentation 8 ExtraBold" pitchFamily="2" charset="-127"/>
              </a:rPr>
              <a:t>차량 </a:t>
            </a:r>
            <a:r>
              <a:rPr kumimoji="1" lang="en-US" altLang="ko-KR" sz="4000" b="1" dirty="0">
                <a:solidFill>
                  <a:srgbClr val="5A6170"/>
                </a:solidFill>
                <a:latin typeface="Freesentation 8 ExtraBold" pitchFamily="2" charset="-127"/>
                <a:ea typeface="Freesentation 8 ExtraBold" pitchFamily="2" charset="-127"/>
              </a:rPr>
              <a:t>OCR</a:t>
            </a:r>
            <a:r>
              <a:rPr kumimoji="1" lang="ko-KR" altLang="en-US" sz="4000" b="1" dirty="0">
                <a:solidFill>
                  <a:srgbClr val="5A6170"/>
                </a:solidFill>
                <a:latin typeface="Freesentation 8 ExtraBold" pitchFamily="2" charset="-127"/>
                <a:ea typeface="Freesentation 8 ExtraBold" pitchFamily="2" charset="-127"/>
              </a:rPr>
              <a:t> 프로그램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02CD61C6-1E8A-D804-DA30-DF8A8ED2F0EE}"/>
              </a:ext>
            </a:extLst>
          </p:cNvPr>
          <p:cNvSpPr/>
          <p:nvPr/>
        </p:nvSpPr>
        <p:spPr>
          <a:xfrm>
            <a:off x="4129087" y="2257426"/>
            <a:ext cx="3471863" cy="4100512"/>
          </a:xfrm>
          <a:prstGeom prst="roundRect">
            <a:avLst>
              <a:gd name="adj" fmla="val 2862"/>
            </a:avLst>
          </a:prstGeom>
          <a:solidFill>
            <a:schemeClr val="bg1"/>
          </a:solidFill>
          <a:ln>
            <a:noFill/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4227F240-393E-18E3-E782-CD5D2869A864}"/>
              </a:ext>
            </a:extLst>
          </p:cNvPr>
          <p:cNvSpPr/>
          <p:nvPr/>
        </p:nvSpPr>
        <p:spPr>
          <a:xfrm>
            <a:off x="571499" y="2257426"/>
            <a:ext cx="3471863" cy="4100512"/>
          </a:xfrm>
          <a:prstGeom prst="roundRect">
            <a:avLst>
              <a:gd name="adj" fmla="val 2914"/>
            </a:avLst>
          </a:prstGeom>
          <a:solidFill>
            <a:schemeClr val="bg1"/>
          </a:solidFill>
          <a:ln>
            <a:noFill/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91D0704-DBD8-2B08-D2A8-661C4B1575E8}"/>
              </a:ext>
            </a:extLst>
          </p:cNvPr>
          <p:cNvGrpSpPr/>
          <p:nvPr/>
        </p:nvGrpSpPr>
        <p:grpSpPr>
          <a:xfrm>
            <a:off x="571499" y="1614488"/>
            <a:ext cx="3471861" cy="400050"/>
            <a:chOff x="571499" y="1614488"/>
            <a:chExt cx="3471861" cy="400050"/>
          </a:xfrm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grpSpPr>
        <p:sp>
          <p:nvSpPr>
            <p:cNvPr id="9" name="양쪽 모서리가 둥근 사각형 8">
              <a:extLst>
                <a:ext uri="{FF2B5EF4-FFF2-40B4-BE49-F238E27FC236}">
                  <a16:creationId xmlns:a16="http://schemas.microsoft.com/office/drawing/2014/main" id="{9A4986E4-1FB8-05F4-1AAE-E2AE9398AFB8}"/>
                </a:ext>
              </a:extLst>
            </p:cNvPr>
            <p:cNvSpPr/>
            <p:nvPr/>
          </p:nvSpPr>
          <p:spPr>
            <a:xfrm rot="5400000">
              <a:off x="2419348" y="390525"/>
              <a:ext cx="400050" cy="2847975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7" name="모서리가 둥근 직사각형 6">
              <a:extLst>
                <a:ext uri="{FF2B5EF4-FFF2-40B4-BE49-F238E27FC236}">
                  <a16:creationId xmlns:a16="http://schemas.microsoft.com/office/drawing/2014/main" id="{9304E0A6-EE0D-237E-07E4-C987BBE6A386}"/>
                </a:ext>
              </a:extLst>
            </p:cNvPr>
            <p:cNvSpPr/>
            <p:nvPr/>
          </p:nvSpPr>
          <p:spPr>
            <a:xfrm>
              <a:off x="571499" y="1614488"/>
              <a:ext cx="914400" cy="400050"/>
            </a:xfrm>
            <a:prstGeom prst="roundRect">
              <a:avLst/>
            </a:prstGeom>
            <a:solidFill>
              <a:srgbClr val="6C63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rgbClr val="F8F8F8"/>
                  </a:solidFill>
                  <a:latin typeface="Freesentation 4 Regular" pitchFamily="2" charset="-127"/>
                  <a:ea typeface="Freesentation 4 Regular" pitchFamily="2" charset="-127"/>
                </a:rPr>
                <a:t>기업명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602F64C-0B5C-3D29-D465-5BED6EB5283E}"/>
              </a:ext>
            </a:extLst>
          </p:cNvPr>
          <p:cNvSpPr txBox="1"/>
          <p:nvPr/>
        </p:nvSpPr>
        <p:spPr>
          <a:xfrm>
            <a:off x="2307429" y="161662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사하구청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0DBA0F4-D238-0540-D10D-0C425B862D64}"/>
              </a:ext>
            </a:extLst>
          </p:cNvPr>
          <p:cNvGrpSpPr/>
          <p:nvPr/>
        </p:nvGrpSpPr>
        <p:grpSpPr>
          <a:xfrm>
            <a:off x="4129087" y="1629847"/>
            <a:ext cx="3471861" cy="400050"/>
            <a:chOff x="571499" y="1614488"/>
            <a:chExt cx="3471861" cy="400050"/>
          </a:xfrm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grpSpPr>
        <p:sp>
          <p:nvSpPr>
            <p:cNvPr id="13" name="양쪽 모서리가 둥근 사각형 12">
              <a:extLst>
                <a:ext uri="{FF2B5EF4-FFF2-40B4-BE49-F238E27FC236}">
                  <a16:creationId xmlns:a16="http://schemas.microsoft.com/office/drawing/2014/main" id="{55E5E6EE-898E-8A93-7D06-32C3FA3ABAFF}"/>
                </a:ext>
              </a:extLst>
            </p:cNvPr>
            <p:cNvSpPr/>
            <p:nvPr/>
          </p:nvSpPr>
          <p:spPr>
            <a:xfrm rot="5400000">
              <a:off x="2419348" y="390525"/>
              <a:ext cx="400050" cy="2847975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4" name="모서리가 둥근 직사각형 13">
              <a:extLst>
                <a:ext uri="{FF2B5EF4-FFF2-40B4-BE49-F238E27FC236}">
                  <a16:creationId xmlns:a16="http://schemas.microsoft.com/office/drawing/2014/main" id="{D5EB3C5C-FA13-F9A4-EB29-26ED584481D7}"/>
                </a:ext>
              </a:extLst>
            </p:cNvPr>
            <p:cNvSpPr/>
            <p:nvPr/>
          </p:nvSpPr>
          <p:spPr>
            <a:xfrm>
              <a:off x="571499" y="1614488"/>
              <a:ext cx="914400" cy="400050"/>
            </a:xfrm>
            <a:prstGeom prst="roundRect">
              <a:avLst/>
            </a:prstGeom>
            <a:solidFill>
              <a:srgbClr val="6C63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rgbClr val="F8F8F8"/>
                  </a:solidFill>
                  <a:latin typeface="Freesentation 4 Regular" pitchFamily="2" charset="-127"/>
                  <a:ea typeface="Freesentation 4 Regular" pitchFamily="2" charset="-127"/>
                </a:rPr>
                <a:t>담당교수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FA406DD-778D-66FA-88CB-5F22A3038B85}"/>
              </a:ext>
            </a:extLst>
          </p:cNvPr>
          <p:cNvSpPr txBox="1"/>
          <p:nvPr/>
        </p:nvSpPr>
        <p:spPr>
          <a:xfrm>
            <a:off x="5673326" y="1629846"/>
            <a:ext cx="1307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김현석 교수님</a:t>
            </a:r>
          </a:p>
        </p:txBody>
      </p:sp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982ADF41-F33A-B9A7-DE68-2F82DE2C4772}"/>
              </a:ext>
            </a:extLst>
          </p:cNvPr>
          <p:cNvSpPr/>
          <p:nvPr/>
        </p:nvSpPr>
        <p:spPr>
          <a:xfrm>
            <a:off x="571498" y="2257426"/>
            <a:ext cx="3471863" cy="400050"/>
          </a:xfrm>
          <a:prstGeom prst="roundRect">
            <a:avLst/>
          </a:prstGeom>
          <a:solidFill>
            <a:srgbClr val="6C6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rgbClr val="F8F8F8"/>
                </a:solidFill>
                <a:latin typeface="Freesentation 4 Regular" pitchFamily="2" charset="-127"/>
                <a:ea typeface="Freesentation 4 Regular" pitchFamily="2" charset="-127"/>
              </a:rPr>
              <a:t>개발 배경 및 필요성</a:t>
            </a: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16C11C20-D572-D2D3-9B1E-BC59F3784C35}"/>
              </a:ext>
            </a:extLst>
          </p:cNvPr>
          <p:cNvSpPr/>
          <p:nvPr/>
        </p:nvSpPr>
        <p:spPr>
          <a:xfrm>
            <a:off x="4129086" y="2258498"/>
            <a:ext cx="3471863" cy="400050"/>
          </a:xfrm>
          <a:prstGeom prst="roundRect">
            <a:avLst/>
          </a:prstGeom>
          <a:solidFill>
            <a:srgbClr val="6C6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rgbClr val="F8F8F8"/>
                </a:solidFill>
                <a:latin typeface="Freesentation 4 Regular" pitchFamily="2" charset="-127"/>
                <a:ea typeface="Freesentation 4 Regular" pitchFamily="2" charset="-127"/>
              </a:rPr>
              <a:t>개발 요구사항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CF75466-7224-4F83-D5BD-CBBA9298404B}"/>
              </a:ext>
            </a:extLst>
          </p:cNvPr>
          <p:cNvSpPr/>
          <p:nvPr/>
        </p:nvSpPr>
        <p:spPr>
          <a:xfrm rot="16200000" flipV="1">
            <a:off x="1917137" y="775714"/>
            <a:ext cx="468000" cy="72000"/>
          </a:xfrm>
          <a:prstGeom prst="rect">
            <a:avLst/>
          </a:prstGeom>
          <a:solidFill>
            <a:srgbClr val="6C63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05A8D5-07F5-0240-A8FB-6A7DB001FBC5}"/>
              </a:ext>
            </a:extLst>
          </p:cNvPr>
          <p:cNvSpPr txBox="1"/>
          <p:nvPr/>
        </p:nvSpPr>
        <p:spPr>
          <a:xfrm>
            <a:off x="614359" y="2900364"/>
            <a:ext cx="34718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기존 </a:t>
            </a:r>
            <a:r>
              <a:rPr kumimoji="1" lang="en" altLang="ko-KR" dirty="0" err="1">
                <a:latin typeface="Freesentation 3 Light" pitchFamily="2" charset="-127"/>
                <a:ea typeface="Freesentation 3 Light" pitchFamily="2" charset="-127"/>
              </a:rPr>
              <a:t>chatGPT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와 같은 </a:t>
            </a:r>
            <a:r>
              <a:rPr kumimoji="1" lang="en" altLang="ko-KR" dirty="0">
                <a:latin typeface="Freesentation 3 Light" pitchFamily="2" charset="-127"/>
                <a:ea typeface="Freesentation 3 Light" pitchFamily="2" charset="-127"/>
              </a:rPr>
              <a:t>SaaS 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기반 </a:t>
            </a:r>
            <a:endParaRPr kumimoji="1" lang="en-US" altLang="ko-KR" dirty="0">
              <a:latin typeface="Freesentation 3 Light" pitchFamily="2" charset="-127"/>
              <a:ea typeface="Freesentation 3 Light" pitchFamily="2" charset="-127"/>
            </a:endParaRPr>
          </a:p>
          <a:p>
            <a:pPr algn="ctr"/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프로그램은 개인정보보호 문제로 차량 사진입력이 어려움</a:t>
            </a:r>
            <a:r>
              <a:rPr kumimoji="1" lang="en-US" altLang="ko-KR" dirty="0">
                <a:latin typeface="Freesentation 3 Light" pitchFamily="2" charset="-127"/>
                <a:ea typeface="Freesentation 3 Light" pitchFamily="2" charset="-127"/>
              </a:rPr>
              <a:t>.</a:t>
            </a:r>
          </a:p>
          <a:p>
            <a:pPr algn="ctr"/>
            <a:endParaRPr kumimoji="1" lang="en-US" altLang="ko-KR" dirty="0">
              <a:latin typeface="Freesentation 3 Light" pitchFamily="2" charset="-127"/>
              <a:ea typeface="Freesentation 3 Light" pitchFamily="2" charset="-127"/>
            </a:endParaRPr>
          </a:p>
          <a:p>
            <a:pPr algn="ctr"/>
            <a:r>
              <a:rPr kumimoji="1" lang="en-US" altLang="ko-KR" dirty="0"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오픈소스 </a:t>
            </a:r>
            <a:r>
              <a:rPr kumimoji="1" lang="en" altLang="ko-KR" dirty="0">
                <a:latin typeface="Freesentation 3 Light" pitchFamily="2" charset="-127"/>
                <a:ea typeface="Freesentation 3 Light" pitchFamily="2" charset="-127"/>
              </a:rPr>
              <a:t>OCR 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프로그램은 외국 차량 번호판 인식률은 높지만</a:t>
            </a:r>
            <a:r>
              <a:rPr kumimoji="1" lang="en-US" altLang="ko-KR" dirty="0">
                <a:latin typeface="Freesentation 3 Light" pitchFamily="2" charset="-127"/>
                <a:ea typeface="Freesentation 3 Light" pitchFamily="2" charset="-127"/>
              </a:rPr>
              <a:t>, 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한국 차량 번호판 인식 성능은 떨어지거나 유료인 경우가 많음</a:t>
            </a:r>
            <a:r>
              <a:rPr kumimoji="1" lang="en-US" altLang="ko-KR" dirty="0">
                <a:latin typeface="Freesentation 3 Light" pitchFamily="2" charset="-127"/>
                <a:ea typeface="Freesentation 3 Light" pitchFamily="2" charset="-127"/>
              </a:rPr>
              <a:t>.</a:t>
            </a:r>
          </a:p>
          <a:p>
            <a:pPr algn="ctr"/>
            <a:endParaRPr kumimoji="1" lang="en-US" altLang="ko-KR" dirty="0">
              <a:latin typeface="Freesentation 3 Light" pitchFamily="2" charset="-127"/>
              <a:ea typeface="Freesentation 3 Light" pitchFamily="2" charset="-127"/>
            </a:endParaRPr>
          </a:p>
          <a:p>
            <a:pPr algn="ctr"/>
            <a:r>
              <a:rPr kumimoji="1" lang="en-US" altLang="ko-KR" dirty="0"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개인 </a:t>
            </a:r>
            <a:r>
              <a:rPr kumimoji="1" lang="en" altLang="ko-KR" dirty="0">
                <a:latin typeface="Freesentation 3 Light" pitchFamily="2" charset="-127"/>
                <a:ea typeface="Freesentation 3 Light" pitchFamily="2" charset="-127"/>
              </a:rPr>
              <a:t>PC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에서 쉽게 사용할 수 있고</a:t>
            </a:r>
            <a:r>
              <a:rPr kumimoji="1" lang="en-US" altLang="ko-KR" dirty="0">
                <a:latin typeface="Freesentation 3 Light" pitchFamily="2" charset="-127"/>
                <a:ea typeface="Freesentation 3 Light" pitchFamily="2" charset="-127"/>
              </a:rPr>
              <a:t>, </a:t>
            </a:r>
            <a:r>
              <a:rPr kumimoji="1" lang="en" altLang="ko-KR" dirty="0">
                <a:latin typeface="Freesentation 3 Light" pitchFamily="2" charset="-127"/>
                <a:ea typeface="Freesentation 3 Light" pitchFamily="2" charset="-127"/>
              </a:rPr>
              <a:t>CPU 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및 </a:t>
            </a:r>
            <a:r>
              <a:rPr kumimoji="1" lang="en" altLang="ko-KR" dirty="0">
                <a:latin typeface="Freesentation 3 Light" pitchFamily="2" charset="-127"/>
                <a:ea typeface="Freesentation 3 Light" pitchFamily="2" charset="-127"/>
              </a:rPr>
              <a:t>GPU 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환경 모두에서 작동하는 한국 차량 번호판 </a:t>
            </a:r>
            <a:r>
              <a:rPr kumimoji="1" lang="en" altLang="ko-KR" dirty="0">
                <a:latin typeface="Freesentation 3 Light" pitchFamily="2" charset="-127"/>
                <a:ea typeface="Freesentation 3 Light" pitchFamily="2" charset="-127"/>
              </a:rPr>
              <a:t>OCR </a:t>
            </a:r>
            <a:r>
              <a:rPr kumimoji="1" lang="ko-KR" altLang="en-US" dirty="0">
                <a:latin typeface="Freesentation 3 Light" pitchFamily="2" charset="-127"/>
                <a:ea typeface="Freesentation 3 Light" pitchFamily="2" charset="-127"/>
              </a:rPr>
              <a:t>프로그램이 필요</a:t>
            </a:r>
            <a:r>
              <a:rPr kumimoji="1" lang="en-US" altLang="ko-KR" dirty="0">
                <a:latin typeface="Freesentation 3 Light" pitchFamily="2" charset="-127"/>
                <a:ea typeface="Freesentation 3 Light" pitchFamily="2" charset="-127"/>
              </a:rPr>
              <a:t>.</a:t>
            </a:r>
            <a:endParaRPr kumimoji="1" lang="ko-KR" altLang="en-US" dirty="0">
              <a:latin typeface="Freesentation 3 Light" pitchFamily="2" charset="-127"/>
              <a:ea typeface="Freesentation 3 Light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DF04790-B9E1-558B-609A-D9148942DA1A}"/>
              </a:ext>
            </a:extLst>
          </p:cNvPr>
          <p:cNvSpPr txBox="1"/>
          <p:nvPr/>
        </p:nvSpPr>
        <p:spPr>
          <a:xfrm>
            <a:off x="4086222" y="3384858"/>
            <a:ext cx="34289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sz="2000" dirty="0">
                <a:latin typeface="Freesentation 3 Light" pitchFamily="2" charset="-127"/>
                <a:ea typeface="Freesentation 3 Light" pitchFamily="2" charset="-127"/>
              </a:rPr>
              <a:t> 차량 사진에서 번호판 영역 자동 감지</a:t>
            </a:r>
            <a:endParaRPr kumimoji="1" lang="en-US" altLang="ko-KR" sz="2000" dirty="0">
              <a:latin typeface="Freesentation 3 Light" pitchFamily="2" charset="-127"/>
              <a:ea typeface="Freesentation 3 Light" pitchFamily="2" charset="-127"/>
            </a:endParaRPr>
          </a:p>
          <a:p>
            <a:pPr algn="ctr"/>
            <a:endParaRPr kumimoji="1" lang="en-US" altLang="ko-KR" sz="2000" dirty="0">
              <a:latin typeface="Freesentation 3 Light" pitchFamily="2" charset="-127"/>
              <a:ea typeface="Freesentation 3 Light" pitchFamily="2" charset="-127"/>
            </a:endParaRPr>
          </a:p>
          <a:p>
            <a:pPr algn="ctr"/>
            <a:r>
              <a:rPr kumimoji="1" lang="en-US" altLang="ko-KR" sz="2000" dirty="0"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sz="2000" dirty="0">
                <a:latin typeface="Freesentation 3 Light" pitchFamily="2" charset="-127"/>
                <a:ea typeface="Freesentation 3 Light" pitchFamily="2" charset="-127"/>
              </a:rPr>
              <a:t> 감지된 번호판 이미지에서 차량 번호     </a:t>
            </a:r>
            <a:endParaRPr kumimoji="1" lang="en-US" altLang="ko-KR" sz="2000" dirty="0">
              <a:latin typeface="Freesentation 3 Light" pitchFamily="2" charset="-127"/>
              <a:ea typeface="Freesentation 3 Light" pitchFamily="2" charset="-127"/>
            </a:endParaRPr>
          </a:p>
          <a:p>
            <a:pPr algn="ctr"/>
            <a:r>
              <a:rPr kumimoji="1" lang="ko-KR" altLang="en-US" sz="2000" dirty="0">
                <a:latin typeface="Freesentation 3 Light" pitchFamily="2" charset="-127"/>
                <a:ea typeface="Freesentation 3 Light" pitchFamily="2" charset="-127"/>
              </a:rPr>
              <a:t>   텍스트 추출</a:t>
            </a:r>
            <a:endParaRPr kumimoji="1" lang="en-US" altLang="ko-KR" sz="2000" dirty="0">
              <a:latin typeface="Freesentation 3 Light" pitchFamily="2" charset="-127"/>
              <a:ea typeface="Freesentation 3 Light" pitchFamily="2" charset="-127"/>
            </a:endParaRPr>
          </a:p>
          <a:p>
            <a:pPr algn="ctr"/>
            <a:endParaRPr kumimoji="1" lang="en-US" altLang="ko-KR" sz="2000" dirty="0">
              <a:latin typeface="Freesentation 3 Light" pitchFamily="2" charset="-127"/>
              <a:ea typeface="Freesentation 3 Light" pitchFamily="2" charset="-127"/>
            </a:endParaRPr>
          </a:p>
          <a:p>
            <a:pPr algn="ctr"/>
            <a:r>
              <a:rPr kumimoji="1" lang="en-US" altLang="ko-KR" sz="2000" dirty="0">
                <a:latin typeface="Freesentation 3 Light" pitchFamily="2" charset="-127"/>
                <a:ea typeface="Freesentation 3 Light" pitchFamily="2" charset="-127"/>
              </a:rPr>
              <a:t>-</a:t>
            </a:r>
            <a:r>
              <a:rPr kumimoji="1" lang="ko-KR" altLang="en-US" sz="2000" dirty="0">
                <a:latin typeface="Freesentation 3 Light" pitchFamily="2" charset="-127"/>
                <a:ea typeface="Freesentation 3 Light" pitchFamily="2" charset="-127"/>
              </a:rPr>
              <a:t> </a:t>
            </a:r>
            <a:r>
              <a:rPr kumimoji="1" lang="en" altLang="ko-KR" sz="2000" dirty="0">
                <a:latin typeface="Freesentation 3 Light" pitchFamily="2" charset="-127"/>
                <a:ea typeface="Freesentation 3 Light" pitchFamily="2" charset="-127"/>
              </a:rPr>
              <a:t>Python </a:t>
            </a:r>
            <a:r>
              <a:rPr kumimoji="1" lang="en" altLang="ko-KR" sz="2000" dirty="0" err="1">
                <a:latin typeface="Freesentation 3 Light" pitchFamily="2" charset="-127"/>
                <a:ea typeface="Freesentation 3 Light" pitchFamily="2" charset="-127"/>
              </a:rPr>
              <a:t>Streamlit</a:t>
            </a:r>
            <a:r>
              <a:rPr kumimoji="1" lang="en" altLang="ko-KR" sz="2000" dirty="0">
                <a:latin typeface="Freesentation 3 Light" pitchFamily="2" charset="-127"/>
                <a:ea typeface="Freesentation 3 Light" pitchFamily="2" charset="-127"/>
              </a:rPr>
              <a:t> </a:t>
            </a:r>
            <a:r>
              <a:rPr kumimoji="1" lang="ko-KR" altLang="en-US" sz="2000" dirty="0">
                <a:latin typeface="Freesentation 3 Light" pitchFamily="2" charset="-127"/>
                <a:ea typeface="Freesentation 3 Light" pitchFamily="2" charset="-127"/>
              </a:rPr>
              <a:t>웹 </a:t>
            </a:r>
            <a:r>
              <a:rPr kumimoji="1" lang="en" altLang="ko-KR" sz="2000" dirty="0">
                <a:latin typeface="Freesentation 3 Light" pitchFamily="2" charset="-127"/>
                <a:ea typeface="Freesentation 3 Light" pitchFamily="2" charset="-127"/>
              </a:rPr>
              <a:t>UI</a:t>
            </a:r>
          </a:p>
          <a:p>
            <a:pPr algn="ctr"/>
            <a:r>
              <a:rPr kumimoji="1" lang="ko-KR" altLang="en-US" sz="2000" dirty="0">
                <a:latin typeface="Freesentation 3 Light" pitchFamily="2" charset="-127"/>
                <a:ea typeface="Freesentation 3 Light" pitchFamily="2" charset="-127"/>
              </a:rPr>
              <a:t>  </a:t>
            </a:r>
            <a:r>
              <a:rPr kumimoji="1" lang="en" altLang="ko-KR" sz="2000" dirty="0">
                <a:latin typeface="Freesentation 3 Light" pitchFamily="2" charset="-127"/>
                <a:ea typeface="Freesentation 3 Light" pitchFamily="2" charset="-127"/>
              </a:rPr>
              <a:t>(Localhost </a:t>
            </a:r>
            <a:r>
              <a:rPr kumimoji="1" lang="ko-KR" altLang="en-US" sz="2000" dirty="0">
                <a:latin typeface="Freesentation 3 Light" pitchFamily="2" charset="-127"/>
                <a:ea typeface="Freesentation 3 Light" pitchFamily="2" charset="-127"/>
              </a:rPr>
              <a:t>동작 가능</a:t>
            </a:r>
            <a:r>
              <a:rPr kumimoji="1" lang="en-US" altLang="ko-KR" sz="2000" dirty="0">
                <a:latin typeface="Freesentation 3 Light" pitchFamily="2" charset="-127"/>
                <a:ea typeface="Freesentation 3 Light" pitchFamily="2" charset="-127"/>
              </a:rPr>
              <a:t>)</a:t>
            </a:r>
            <a:endParaRPr kumimoji="1" lang="ko-KR" altLang="en-US" sz="2000" dirty="0">
              <a:latin typeface="Freesentation 3 Light" pitchFamily="2" charset="-127"/>
              <a:ea typeface="Freesentation 3 Light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520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776E82-932F-4D68-18C1-28DFBA589695}"/>
              </a:ext>
            </a:extLst>
          </p:cNvPr>
          <p:cNvSpPr txBox="1"/>
          <p:nvPr/>
        </p:nvSpPr>
        <p:spPr>
          <a:xfrm>
            <a:off x="785813" y="902256"/>
            <a:ext cx="17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rgbClr val="6C63FF"/>
                </a:solidFill>
                <a:latin typeface="Freesentation 4 Regular" pitchFamily="2" charset="-127"/>
                <a:ea typeface="Freesentation 4 Regular" pitchFamily="2" charset="-127"/>
              </a:rPr>
              <a:t>차량 </a:t>
            </a:r>
            <a:r>
              <a:rPr kumimoji="1" lang="en-US" altLang="ko-KR" dirty="0">
                <a:solidFill>
                  <a:srgbClr val="6C63FF"/>
                </a:solidFill>
                <a:latin typeface="Freesentation 4 Regular" pitchFamily="2" charset="-127"/>
                <a:ea typeface="Freesentation 4 Regular" pitchFamily="2" charset="-127"/>
              </a:rPr>
              <a:t>OCR</a:t>
            </a:r>
            <a:r>
              <a:rPr kumimoji="1" lang="ko-KR" altLang="en-US" dirty="0">
                <a:solidFill>
                  <a:srgbClr val="6C63FF"/>
                </a:solidFill>
                <a:latin typeface="Freesentation 4 Regular" pitchFamily="2" charset="-127"/>
                <a:ea typeface="Freesentation 4 Regular" pitchFamily="2" charset="-127"/>
              </a:rPr>
              <a:t> 프로그램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90F927-2EB2-C30F-492B-952347AEF3F0}"/>
              </a:ext>
            </a:extLst>
          </p:cNvPr>
          <p:cNvSpPr txBox="1"/>
          <p:nvPr/>
        </p:nvSpPr>
        <p:spPr>
          <a:xfrm>
            <a:off x="785813" y="1271588"/>
            <a:ext cx="40433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rgbClr val="5A6170"/>
                </a:solidFill>
                <a:latin typeface="Freesentation 9 Black" pitchFamily="2" charset="-127"/>
                <a:ea typeface="Freesentation 9 Black" pitchFamily="2" charset="-127"/>
              </a:rPr>
              <a:t>상반기 목표 및 결과물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13AE0A4-E217-3F8E-8818-A89B5C9C0B80}"/>
              </a:ext>
            </a:extLst>
          </p:cNvPr>
          <p:cNvGrpSpPr/>
          <p:nvPr/>
        </p:nvGrpSpPr>
        <p:grpSpPr>
          <a:xfrm>
            <a:off x="1861772" y="3014663"/>
            <a:ext cx="10330228" cy="180000"/>
            <a:chOff x="1000125" y="3014663"/>
            <a:chExt cx="10330228" cy="180000"/>
          </a:xfrm>
        </p:grpSpPr>
        <p:sp>
          <p:nvSpPr>
            <p:cNvPr id="5" name="도넛[D] 4">
              <a:extLst>
                <a:ext uri="{FF2B5EF4-FFF2-40B4-BE49-F238E27FC236}">
                  <a16:creationId xmlns:a16="http://schemas.microsoft.com/office/drawing/2014/main" id="{6650186F-38A1-17F0-8F40-E4F12FBE17A4}"/>
                </a:ext>
              </a:extLst>
            </p:cNvPr>
            <p:cNvSpPr/>
            <p:nvPr/>
          </p:nvSpPr>
          <p:spPr>
            <a:xfrm>
              <a:off x="1000125" y="3014663"/>
              <a:ext cx="180000" cy="180000"/>
            </a:xfrm>
            <a:prstGeom prst="donut">
              <a:avLst>
                <a:gd name="adj" fmla="val 6341"/>
              </a:avLst>
            </a:prstGeom>
            <a:solidFill>
              <a:srgbClr val="6C63FF"/>
            </a:solidFill>
            <a:ln>
              <a:gradFill flip="none" rotWithShape="1">
                <a:gsLst>
                  <a:gs pos="0">
                    <a:srgbClr val="F8A4D8"/>
                  </a:gs>
                  <a:gs pos="100000">
                    <a:srgbClr val="6C63FF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도넛[D] 5">
              <a:extLst>
                <a:ext uri="{FF2B5EF4-FFF2-40B4-BE49-F238E27FC236}">
                  <a16:creationId xmlns:a16="http://schemas.microsoft.com/office/drawing/2014/main" id="{551BA826-CBB0-5643-1A8C-A221CD7B60A1}"/>
                </a:ext>
              </a:extLst>
            </p:cNvPr>
            <p:cNvSpPr/>
            <p:nvPr/>
          </p:nvSpPr>
          <p:spPr>
            <a:xfrm>
              <a:off x="6347316" y="3014663"/>
              <a:ext cx="180000" cy="180000"/>
            </a:xfrm>
            <a:prstGeom prst="donut">
              <a:avLst>
                <a:gd name="adj" fmla="val 6341"/>
              </a:avLst>
            </a:prstGeom>
            <a:solidFill>
              <a:srgbClr val="6C63FF"/>
            </a:solidFill>
            <a:ln>
              <a:gradFill flip="none" rotWithShape="1">
                <a:gsLst>
                  <a:gs pos="0">
                    <a:srgbClr val="F8A4D8"/>
                  </a:gs>
                  <a:gs pos="100000">
                    <a:srgbClr val="6C63FF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도넛[D] 6">
              <a:extLst>
                <a:ext uri="{FF2B5EF4-FFF2-40B4-BE49-F238E27FC236}">
                  <a16:creationId xmlns:a16="http://schemas.microsoft.com/office/drawing/2014/main" id="{8FE3AC2D-55CD-F97C-7AA7-0005C810F3CE}"/>
                </a:ext>
              </a:extLst>
            </p:cNvPr>
            <p:cNvSpPr/>
            <p:nvPr/>
          </p:nvSpPr>
          <p:spPr>
            <a:xfrm>
              <a:off x="3673720" y="3014663"/>
              <a:ext cx="180000" cy="180000"/>
            </a:xfrm>
            <a:prstGeom prst="donut">
              <a:avLst>
                <a:gd name="adj" fmla="val 6341"/>
              </a:avLst>
            </a:prstGeom>
            <a:solidFill>
              <a:srgbClr val="6C63FF"/>
            </a:solidFill>
            <a:ln>
              <a:gradFill flip="none" rotWithShape="1">
                <a:gsLst>
                  <a:gs pos="0">
                    <a:srgbClr val="F8A4D8"/>
                  </a:gs>
                  <a:gs pos="100000">
                    <a:srgbClr val="6C63FF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도넛[D] 7">
              <a:extLst>
                <a:ext uri="{FF2B5EF4-FFF2-40B4-BE49-F238E27FC236}">
                  <a16:creationId xmlns:a16="http://schemas.microsoft.com/office/drawing/2014/main" id="{0B01ECEA-1CF9-3D8C-74D2-9B5CB81100B5}"/>
                </a:ext>
              </a:extLst>
            </p:cNvPr>
            <p:cNvSpPr/>
            <p:nvPr/>
          </p:nvSpPr>
          <p:spPr>
            <a:xfrm>
              <a:off x="9020912" y="3014663"/>
              <a:ext cx="180000" cy="180000"/>
            </a:xfrm>
            <a:prstGeom prst="donut">
              <a:avLst>
                <a:gd name="adj" fmla="val 6341"/>
              </a:avLst>
            </a:prstGeom>
            <a:solidFill>
              <a:srgbClr val="6C63FF"/>
            </a:solidFill>
            <a:ln>
              <a:gradFill flip="none" rotWithShape="1">
                <a:gsLst>
                  <a:gs pos="0">
                    <a:srgbClr val="F8A4D8"/>
                  </a:gs>
                  <a:gs pos="100000">
                    <a:srgbClr val="6C63FF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tx1"/>
                </a:solidFill>
              </a:endParaRPr>
            </a:p>
          </p:txBody>
        </p:sp>
        <p:cxnSp>
          <p:nvCxnSpPr>
            <p:cNvPr id="10" name="직선 연결선[R] 9">
              <a:extLst>
                <a:ext uri="{FF2B5EF4-FFF2-40B4-BE49-F238E27FC236}">
                  <a16:creationId xmlns:a16="http://schemas.microsoft.com/office/drawing/2014/main" id="{679BF727-A9A4-7224-7BCF-17ED5AB9F25B}"/>
                </a:ext>
              </a:extLst>
            </p:cNvPr>
            <p:cNvCxnSpPr>
              <a:stCxn id="5" idx="6"/>
              <a:endCxn id="7" idx="2"/>
            </p:cNvCxnSpPr>
            <p:nvPr/>
          </p:nvCxnSpPr>
          <p:spPr>
            <a:xfrm>
              <a:off x="1180125" y="3104663"/>
              <a:ext cx="2493595" cy="0"/>
            </a:xfrm>
            <a:prstGeom prst="line">
              <a:avLst/>
            </a:prstGeom>
            <a:ln w="34925">
              <a:gradFill flip="none" rotWithShape="1">
                <a:gsLst>
                  <a:gs pos="0">
                    <a:srgbClr val="F8A4D8"/>
                  </a:gs>
                  <a:gs pos="100000">
                    <a:srgbClr val="6C63FF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[R] 10">
              <a:extLst>
                <a:ext uri="{FF2B5EF4-FFF2-40B4-BE49-F238E27FC236}">
                  <a16:creationId xmlns:a16="http://schemas.microsoft.com/office/drawing/2014/main" id="{75CDC439-EFF3-765A-CB84-570C1FD92504}"/>
                </a:ext>
              </a:extLst>
            </p:cNvPr>
            <p:cNvCxnSpPr/>
            <p:nvPr/>
          </p:nvCxnSpPr>
          <p:spPr>
            <a:xfrm>
              <a:off x="3853720" y="3104663"/>
              <a:ext cx="2493595" cy="0"/>
            </a:xfrm>
            <a:prstGeom prst="line">
              <a:avLst/>
            </a:prstGeom>
            <a:ln w="34925">
              <a:gradFill flip="none" rotWithShape="1">
                <a:gsLst>
                  <a:gs pos="0">
                    <a:srgbClr val="F8A4D8"/>
                  </a:gs>
                  <a:gs pos="100000">
                    <a:srgbClr val="6C63FF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[R] 11">
              <a:extLst>
                <a:ext uri="{FF2B5EF4-FFF2-40B4-BE49-F238E27FC236}">
                  <a16:creationId xmlns:a16="http://schemas.microsoft.com/office/drawing/2014/main" id="{B039912A-7782-E76C-E30D-1094EE88547E}"/>
                </a:ext>
              </a:extLst>
            </p:cNvPr>
            <p:cNvCxnSpPr/>
            <p:nvPr/>
          </p:nvCxnSpPr>
          <p:spPr>
            <a:xfrm>
              <a:off x="6527316" y="3104663"/>
              <a:ext cx="2493595" cy="0"/>
            </a:xfrm>
            <a:prstGeom prst="line">
              <a:avLst/>
            </a:prstGeom>
            <a:ln w="34925">
              <a:gradFill flip="none" rotWithShape="1">
                <a:gsLst>
                  <a:gs pos="0">
                    <a:srgbClr val="F8A4D8"/>
                  </a:gs>
                  <a:gs pos="100000">
                    <a:srgbClr val="6C63FF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[R] 12">
              <a:extLst>
                <a:ext uri="{FF2B5EF4-FFF2-40B4-BE49-F238E27FC236}">
                  <a16:creationId xmlns:a16="http://schemas.microsoft.com/office/drawing/2014/main" id="{935F7B23-DE95-C8B9-0734-25CB3F67960A}"/>
                </a:ext>
              </a:extLst>
            </p:cNvPr>
            <p:cNvCxnSpPr>
              <a:cxnSpLocks/>
            </p:cNvCxnSpPr>
            <p:nvPr/>
          </p:nvCxnSpPr>
          <p:spPr>
            <a:xfrm>
              <a:off x="9200912" y="3104663"/>
              <a:ext cx="2129441" cy="0"/>
            </a:xfrm>
            <a:prstGeom prst="line">
              <a:avLst/>
            </a:prstGeom>
            <a:ln w="34925">
              <a:gradFill flip="none" rotWithShape="1">
                <a:gsLst>
                  <a:gs pos="0">
                    <a:srgbClr val="F8A4D8"/>
                  </a:gs>
                  <a:gs pos="100000">
                    <a:srgbClr val="6C63FF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8A53949-5D7A-04C5-724A-F370D5927BD8}"/>
              </a:ext>
            </a:extLst>
          </p:cNvPr>
          <p:cNvSpPr txBox="1"/>
          <p:nvPr/>
        </p:nvSpPr>
        <p:spPr>
          <a:xfrm>
            <a:off x="1720300" y="2616755"/>
            <a:ext cx="528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3</a:t>
            </a:r>
            <a:r>
              <a:rPr kumimoji="1" lang="ko-KR" altLang="en-US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월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52F66-44DD-A244-FD0E-C5ED8F5305FC}"/>
              </a:ext>
            </a:extLst>
          </p:cNvPr>
          <p:cNvSpPr txBox="1"/>
          <p:nvPr/>
        </p:nvSpPr>
        <p:spPr>
          <a:xfrm>
            <a:off x="4361048" y="2613000"/>
            <a:ext cx="528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4</a:t>
            </a:r>
            <a:r>
              <a:rPr kumimoji="1" lang="ko-KR" altLang="en-US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DF135B-E43D-A56D-FBE4-2BA8A7E23B9A}"/>
              </a:ext>
            </a:extLst>
          </p:cNvPr>
          <p:cNvSpPr txBox="1"/>
          <p:nvPr/>
        </p:nvSpPr>
        <p:spPr>
          <a:xfrm>
            <a:off x="9708240" y="2613000"/>
            <a:ext cx="528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6</a:t>
            </a:r>
            <a:r>
              <a:rPr kumimoji="1" lang="ko-KR" altLang="en-US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EE79E9-00B6-2B46-22C0-BFDAD3D14F8B}"/>
              </a:ext>
            </a:extLst>
          </p:cNvPr>
          <p:cNvSpPr txBox="1"/>
          <p:nvPr/>
        </p:nvSpPr>
        <p:spPr>
          <a:xfrm>
            <a:off x="7034644" y="2613000"/>
            <a:ext cx="528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5</a:t>
            </a:r>
            <a:r>
              <a:rPr kumimoji="1" lang="ko-KR" altLang="en-US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월</a:t>
            </a:r>
          </a:p>
        </p:txBody>
      </p:sp>
      <p:sp>
        <p:nvSpPr>
          <p:cNvPr id="23" name="자유형 22">
            <a:extLst>
              <a:ext uri="{FF2B5EF4-FFF2-40B4-BE49-F238E27FC236}">
                <a16:creationId xmlns:a16="http://schemas.microsoft.com/office/drawing/2014/main" id="{91E2CA82-34D1-FEC1-2901-00DB610606D5}"/>
              </a:ext>
            </a:extLst>
          </p:cNvPr>
          <p:cNvSpPr/>
          <p:nvPr/>
        </p:nvSpPr>
        <p:spPr>
          <a:xfrm>
            <a:off x="921269" y="3429000"/>
            <a:ext cx="1881005" cy="2157409"/>
          </a:xfrm>
          <a:custGeom>
            <a:avLst/>
            <a:gdLst>
              <a:gd name="connsiteX0" fmla="*/ 501223 w 914400"/>
              <a:gd name="connsiteY0" fmla="*/ 0 h 1081521"/>
              <a:gd name="connsiteX1" fmla="*/ 594304 w 914400"/>
              <a:gd name="connsiteY1" fmla="*/ 167121 h 1081521"/>
              <a:gd name="connsiteX2" fmla="*/ 761997 w 914400"/>
              <a:gd name="connsiteY2" fmla="*/ 167121 h 1081521"/>
              <a:gd name="connsiteX3" fmla="*/ 914400 w 914400"/>
              <a:gd name="connsiteY3" fmla="*/ 319524 h 1081521"/>
              <a:gd name="connsiteX4" fmla="*/ 914400 w 914400"/>
              <a:gd name="connsiteY4" fmla="*/ 929118 h 1081521"/>
              <a:gd name="connsiteX5" fmla="*/ 761997 w 914400"/>
              <a:gd name="connsiteY5" fmla="*/ 1081521 h 1081521"/>
              <a:gd name="connsiteX6" fmla="*/ 152403 w 914400"/>
              <a:gd name="connsiteY6" fmla="*/ 1081521 h 1081521"/>
              <a:gd name="connsiteX7" fmla="*/ 0 w 914400"/>
              <a:gd name="connsiteY7" fmla="*/ 929118 h 1081521"/>
              <a:gd name="connsiteX8" fmla="*/ 0 w 914400"/>
              <a:gd name="connsiteY8" fmla="*/ 319524 h 1081521"/>
              <a:gd name="connsiteX9" fmla="*/ 152403 w 914400"/>
              <a:gd name="connsiteY9" fmla="*/ 167121 h 1081521"/>
              <a:gd name="connsiteX10" fmla="*/ 333981 w 914400"/>
              <a:gd name="connsiteY10" fmla="*/ 167121 h 1081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1081521">
                <a:moveTo>
                  <a:pt x="501223" y="0"/>
                </a:moveTo>
                <a:lnTo>
                  <a:pt x="594304" y="167121"/>
                </a:lnTo>
                <a:lnTo>
                  <a:pt x="761997" y="167121"/>
                </a:lnTo>
                <a:cubicBezTo>
                  <a:pt x="846167" y="167121"/>
                  <a:pt x="914400" y="235354"/>
                  <a:pt x="914400" y="319524"/>
                </a:cubicBezTo>
                <a:lnTo>
                  <a:pt x="914400" y="929118"/>
                </a:lnTo>
                <a:cubicBezTo>
                  <a:pt x="914400" y="1013288"/>
                  <a:pt x="846167" y="1081521"/>
                  <a:pt x="761997" y="1081521"/>
                </a:cubicBezTo>
                <a:lnTo>
                  <a:pt x="152403" y="1081521"/>
                </a:lnTo>
                <a:cubicBezTo>
                  <a:pt x="68233" y="1081521"/>
                  <a:pt x="0" y="1013288"/>
                  <a:pt x="0" y="929118"/>
                </a:cubicBezTo>
                <a:lnTo>
                  <a:pt x="0" y="319524"/>
                </a:lnTo>
                <a:cubicBezTo>
                  <a:pt x="0" y="235354"/>
                  <a:pt x="68233" y="167121"/>
                  <a:pt x="152403" y="167121"/>
                </a:cubicBezTo>
                <a:lnTo>
                  <a:pt x="333981" y="16712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기존 모델 분석 및 학습</a:t>
            </a:r>
          </a:p>
        </p:txBody>
      </p:sp>
      <p:sp>
        <p:nvSpPr>
          <p:cNvPr id="27" name="자유형 26">
            <a:extLst>
              <a:ext uri="{FF2B5EF4-FFF2-40B4-BE49-F238E27FC236}">
                <a16:creationId xmlns:a16="http://schemas.microsoft.com/office/drawing/2014/main" id="{FA466059-BC91-72FF-E4FF-CE345C9DC1F9}"/>
              </a:ext>
            </a:extLst>
          </p:cNvPr>
          <p:cNvSpPr/>
          <p:nvPr/>
        </p:nvSpPr>
        <p:spPr>
          <a:xfrm>
            <a:off x="3594863" y="3421085"/>
            <a:ext cx="1881005" cy="2157409"/>
          </a:xfrm>
          <a:custGeom>
            <a:avLst/>
            <a:gdLst>
              <a:gd name="connsiteX0" fmla="*/ 501223 w 914400"/>
              <a:gd name="connsiteY0" fmla="*/ 0 h 1081521"/>
              <a:gd name="connsiteX1" fmla="*/ 594304 w 914400"/>
              <a:gd name="connsiteY1" fmla="*/ 167121 h 1081521"/>
              <a:gd name="connsiteX2" fmla="*/ 761997 w 914400"/>
              <a:gd name="connsiteY2" fmla="*/ 167121 h 1081521"/>
              <a:gd name="connsiteX3" fmla="*/ 914400 w 914400"/>
              <a:gd name="connsiteY3" fmla="*/ 319524 h 1081521"/>
              <a:gd name="connsiteX4" fmla="*/ 914400 w 914400"/>
              <a:gd name="connsiteY4" fmla="*/ 929118 h 1081521"/>
              <a:gd name="connsiteX5" fmla="*/ 761997 w 914400"/>
              <a:gd name="connsiteY5" fmla="*/ 1081521 h 1081521"/>
              <a:gd name="connsiteX6" fmla="*/ 152403 w 914400"/>
              <a:gd name="connsiteY6" fmla="*/ 1081521 h 1081521"/>
              <a:gd name="connsiteX7" fmla="*/ 0 w 914400"/>
              <a:gd name="connsiteY7" fmla="*/ 929118 h 1081521"/>
              <a:gd name="connsiteX8" fmla="*/ 0 w 914400"/>
              <a:gd name="connsiteY8" fmla="*/ 319524 h 1081521"/>
              <a:gd name="connsiteX9" fmla="*/ 152403 w 914400"/>
              <a:gd name="connsiteY9" fmla="*/ 167121 h 1081521"/>
              <a:gd name="connsiteX10" fmla="*/ 333981 w 914400"/>
              <a:gd name="connsiteY10" fmla="*/ 167121 h 1081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1081521">
                <a:moveTo>
                  <a:pt x="501223" y="0"/>
                </a:moveTo>
                <a:lnTo>
                  <a:pt x="594304" y="167121"/>
                </a:lnTo>
                <a:lnTo>
                  <a:pt x="761997" y="167121"/>
                </a:lnTo>
                <a:cubicBezTo>
                  <a:pt x="846167" y="167121"/>
                  <a:pt x="914400" y="235354"/>
                  <a:pt x="914400" y="319524"/>
                </a:cubicBezTo>
                <a:lnTo>
                  <a:pt x="914400" y="929118"/>
                </a:lnTo>
                <a:cubicBezTo>
                  <a:pt x="914400" y="1013288"/>
                  <a:pt x="846167" y="1081521"/>
                  <a:pt x="761997" y="1081521"/>
                </a:cubicBezTo>
                <a:lnTo>
                  <a:pt x="152403" y="1081521"/>
                </a:lnTo>
                <a:cubicBezTo>
                  <a:pt x="68233" y="1081521"/>
                  <a:pt x="0" y="1013288"/>
                  <a:pt x="0" y="929118"/>
                </a:cubicBezTo>
                <a:lnTo>
                  <a:pt x="0" y="319524"/>
                </a:lnTo>
                <a:cubicBezTo>
                  <a:pt x="0" y="235354"/>
                  <a:pt x="68233" y="167121"/>
                  <a:pt x="152403" y="167121"/>
                </a:cubicBezTo>
                <a:lnTo>
                  <a:pt x="333981" y="16712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데이터 </a:t>
            </a:r>
            <a:r>
              <a:rPr kumimoji="1" lang="ko-KR" altLang="en-US" dirty="0" err="1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전처리</a:t>
            </a:r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 및 가공</a:t>
            </a:r>
          </a:p>
        </p:txBody>
      </p:sp>
      <p:sp>
        <p:nvSpPr>
          <p:cNvPr id="28" name="자유형 27">
            <a:extLst>
              <a:ext uri="{FF2B5EF4-FFF2-40B4-BE49-F238E27FC236}">
                <a16:creationId xmlns:a16="http://schemas.microsoft.com/office/drawing/2014/main" id="{4518DA7F-E6A1-0881-08AF-77C9B4E8629A}"/>
              </a:ext>
            </a:extLst>
          </p:cNvPr>
          <p:cNvSpPr/>
          <p:nvPr/>
        </p:nvSpPr>
        <p:spPr>
          <a:xfrm>
            <a:off x="6268459" y="3429000"/>
            <a:ext cx="1881005" cy="2157409"/>
          </a:xfrm>
          <a:custGeom>
            <a:avLst/>
            <a:gdLst>
              <a:gd name="connsiteX0" fmla="*/ 501223 w 914400"/>
              <a:gd name="connsiteY0" fmla="*/ 0 h 1081521"/>
              <a:gd name="connsiteX1" fmla="*/ 594304 w 914400"/>
              <a:gd name="connsiteY1" fmla="*/ 167121 h 1081521"/>
              <a:gd name="connsiteX2" fmla="*/ 761997 w 914400"/>
              <a:gd name="connsiteY2" fmla="*/ 167121 h 1081521"/>
              <a:gd name="connsiteX3" fmla="*/ 914400 w 914400"/>
              <a:gd name="connsiteY3" fmla="*/ 319524 h 1081521"/>
              <a:gd name="connsiteX4" fmla="*/ 914400 w 914400"/>
              <a:gd name="connsiteY4" fmla="*/ 929118 h 1081521"/>
              <a:gd name="connsiteX5" fmla="*/ 761997 w 914400"/>
              <a:gd name="connsiteY5" fmla="*/ 1081521 h 1081521"/>
              <a:gd name="connsiteX6" fmla="*/ 152403 w 914400"/>
              <a:gd name="connsiteY6" fmla="*/ 1081521 h 1081521"/>
              <a:gd name="connsiteX7" fmla="*/ 0 w 914400"/>
              <a:gd name="connsiteY7" fmla="*/ 929118 h 1081521"/>
              <a:gd name="connsiteX8" fmla="*/ 0 w 914400"/>
              <a:gd name="connsiteY8" fmla="*/ 319524 h 1081521"/>
              <a:gd name="connsiteX9" fmla="*/ 152403 w 914400"/>
              <a:gd name="connsiteY9" fmla="*/ 167121 h 1081521"/>
              <a:gd name="connsiteX10" fmla="*/ 333981 w 914400"/>
              <a:gd name="connsiteY10" fmla="*/ 167121 h 1081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1081521">
                <a:moveTo>
                  <a:pt x="501223" y="0"/>
                </a:moveTo>
                <a:lnTo>
                  <a:pt x="594304" y="167121"/>
                </a:lnTo>
                <a:lnTo>
                  <a:pt x="761997" y="167121"/>
                </a:lnTo>
                <a:cubicBezTo>
                  <a:pt x="846167" y="167121"/>
                  <a:pt x="914400" y="235354"/>
                  <a:pt x="914400" y="319524"/>
                </a:cubicBezTo>
                <a:lnTo>
                  <a:pt x="914400" y="929118"/>
                </a:lnTo>
                <a:cubicBezTo>
                  <a:pt x="914400" y="1013288"/>
                  <a:pt x="846167" y="1081521"/>
                  <a:pt x="761997" y="1081521"/>
                </a:cubicBezTo>
                <a:lnTo>
                  <a:pt x="152403" y="1081521"/>
                </a:lnTo>
                <a:cubicBezTo>
                  <a:pt x="68233" y="1081521"/>
                  <a:pt x="0" y="1013288"/>
                  <a:pt x="0" y="929118"/>
                </a:cubicBezTo>
                <a:lnTo>
                  <a:pt x="0" y="319524"/>
                </a:lnTo>
                <a:cubicBezTo>
                  <a:pt x="0" y="235354"/>
                  <a:pt x="68233" y="167121"/>
                  <a:pt x="152403" y="167121"/>
                </a:cubicBezTo>
                <a:lnTo>
                  <a:pt x="333981" y="16712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목표에 맞는 모델 개발 및 수정</a:t>
            </a:r>
          </a:p>
        </p:txBody>
      </p:sp>
      <p:sp>
        <p:nvSpPr>
          <p:cNvPr id="29" name="자유형 28">
            <a:extLst>
              <a:ext uri="{FF2B5EF4-FFF2-40B4-BE49-F238E27FC236}">
                <a16:creationId xmlns:a16="http://schemas.microsoft.com/office/drawing/2014/main" id="{E96D6E7E-0033-F3DE-5E2A-DFC3F4BA5ADF}"/>
              </a:ext>
            </a:extLst>
          </p:cNvPr>
          <p:cNvSpPr/>
          <p:nvPr/>
        </p:nvSpPr>
        <p:spPr>
          <a:xfrm>
            <a:off x="8942055" y="3429000"/>
            <a:ext cx="1881005" cy="2157409"/>
          </a:xfrm>
          <a:custGeom>
            <a:avLst/>
            <a:gdLst>
              <a:gd name="connsiteX0" fmla="*/ 501223 w 914400"/>
              <a:gd name="connsiteY0" fmla="*/ 0 h 1081521"/>
              <a:gd name="connsiteX1" fmla="*/ 594304 w 914400"/>
              <a:gd name="connsiteY1" fmla="*/ 167121 h 1081521"/>
              <a:gd name="connsiteX2" fmla="*/ 761997 w 914400"/>
              <a:gd name="connsiteY2" fmla="*/ 167121 h 1081521"/>
              <a:gd name="connsiteX3" fmla="*/ 914400 w 914400"/>
              <a:gd name="connsiteY3" fmla="*/ 319524 h 1081521"/>
              <a:gd name="connsiteX4" fmla="*/ 914400 w 914400"/>
              <a:gd name="connsiteY4" fmla="*/ 929118 h 1081521"/>
              <a:gd name="connsiteX5" fmla="*/ 761997 w 914400"/>
              <a:gd name="connsiteY5" fmla="*/ 1081521 h 1081521"/>
              <a:gd name="connsiteX6" fmla="*/ 152403 w 914400"/>
              <a:gd name="connsiteY6" fmla="*/ 1081521 h 1081521"/>
              <a:gd name="connsiteX7" fmla="*/ 0 w 914400"/>
              <a:gd name="connsiteY7" fmla="*/ 929118 h 1081521"/>
              <a:gd name="connsiteX8" fmla="*/ 0 w 914400"/>
              <a:gd name="connsiteY8" fmla="*/ 319524 h 1081521"/>
              <a:gd name="connsiteX9" fmla="*/ 152403 w 914400"/>
              <a:gd name="connsiteY9" fmla="*/ 167121 h 1081521"/>
              <a:gd name="connsiteX10" fmla="*/ 333981 w 914400"/>
              <a:gd name="connsiteY10" fmla="*/ 167121 h 1081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1081521">
                <a:moveTo>
                  <a:pt x="501223" y="0"/>
                </a:moveTo>
                <a:lnTo>
                  <a:pt x="594304" y="167121"/>
                </a:lnTo>
                <a:lnTo>
                  <a:pt x="761997" y="167121"/>
                </a:lnTo>
                <a:cubicBezTo>
                  <a:pt x="846167" y="167121"/>
                  <a:pt x="914400" y="235354"/>
                  <a:pt x="914400" y="319524"/>
                </a:cubicBezTo>
                <a:lnTo>
                  <a:pt x="914400" y="929118"/>
                </a:lnTo>
                <a:cubicBezTo>
                  <a:pt x="914400" y="1013288"/>
                  <a:pt x="846167" y="1081521"/>
                  <a:pt x="761997" y="1081521"/>
                </a:cubicBezTo>
                <a:lnTo>
                  <a:pt x="152403" y="1081521"/>
                </a:lnTo>
                <a:cubicBezTo>
                  <a:pt x="68233" y="1081521"/>
                  <a:pt x="0" y="1013288"/>
                  <a:pt x="0" y="929118"/>
                </a:cubicBezTo>
                <a:lnTo>
                  <a:pt x="0" y="319524"/>
                </a:lnTo>
                <a:cubicBezTo>
                  <a:pt x="0" y="235354"/>
                  <a:pt x="68233" y="167121"/>
                  <a:pt x="152403" y="167121"/>
                </a:cubicBezTo>
                <a:lnTo>
                  <a:pt x="333981" y="16712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웹 </a:t>
            </a:r>
            <a:r>
              <a:rPr kumimoji="1" lang="en-US" altLang="ko-KR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UI </a:t>
            </a:r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2815657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5ADC93-149B-41FB-0F45-9FE52671F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4D527-6C00-671E-ABBB-402E6DD4966D}"/>
              </a:ext>
            </a:extLst>
          </p:cNvPr>
          <p:cNvSpPr txBox="1"/>
          <p:nvPr/>
        </p:nvSpPr>
        <p:spPr>
          <a:xfrm>
            <a:off x="9886977" y="902256"/>
            <a:ext cx="1757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solidFill>
                  <a:srgbClr val="6C63FF"/>
                </a:solidFill>
                <a:latin typeface="Freesentation 4 Regular" pitchFamily="2" charset="-127"/>
                <a:ea typeface="Freesentation 4 Regular" pitchFamily="2" charset="-127"/>
              </a:rPr>
              <a:t>차량 </a:t>
            </a:r>
            <a:r>
              <a:rPr kumimoji="1" lang="en-US" altLang="ko-KR" dirty="0">
                <a:solidFill>
                  <a:srgbClr val="6C63FF"/>
                </a:solidFill>
                <a:latin typeface="Freesentation 4 Regular" pitchFamily="2" charset="-127"/>
                <a:ea typeface="Freesentation 4 Regular" pitchFamily="2" charset="-127"/>
              </a:rPr>
              <a:t>OCR</a:t>
            </a:r>
            <a:r>
              <a:rPr kumimoji="1" lang="ko-KR" altLang="en-US" dirty="0">
                <a:solidFill>
                  <a:srgbClr val="6C63FF"/>
                </a:solidFill>
                <a:latin typeface="Freesentation 4 Regular" pitchFamily="2" charset="-127"/>
                <a:ea typeface="Freesentation 4 Regular" pitchFamily="2" charset="-127"/>
              </a:rPr>
              <a:t> 프로그램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158986-431E-A7E3-06A8-0B4B6FA7AD38}"/>
              </a:ext>
            </a:extLst>
          </p:cNvPr>
          <p:cNvSpPr txBox="1"/>
          <p:nvPr/>
        </p:nvSpPr>
        <p:spPr>
          <a:xfrm>
            <a:off x="7615253" y="1271588"/>
            <a:ext cx="40433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b="1" dirty="0">
                <a:solidFill>
                  <a:srgbClr val="5A6170"/>
                </a:solidFill>
                <a:latin typeface="Freesentation 9 Black" pitchFamily="2" charset="-127"/>
                <a:ea typeface="Freesentation 9 Black" pitchFamily="2" charset="-127"/>
              </a:rPr>
              <a:t>하반기 목표 및 결과물</a:t>
            </a:r>
          </a:p>
        </p:txBody>
      </p:sp>
      <p:sp>
        <p:nvSpPr>
          <p:cNvPr id="5" name="도넛[D] 4">
            <a:extLst>
              <a:ext uri="{FF2B5EF4-FFF2-40B4-BE49-F238E27FC236}">
                <a16:creationId xmlns:a16="http://schemas.microsoft.com/office/drawing/2014/main" id="{245514FD-B512-4026-A6ED-6CF7A5E6BE7E}"/>
              </a:ext>
            </a:extLst>
          </p:cNvPr>
          <p:cNvSpPr/>
          <p:nvPr/>
        </p:nvSpPr>
        <p:spPr>
          <a:xfrm flipH="1">
            <a:off x="10153516" y="3014663"/>
            <a:ext cx="180000" cy="180000"/>
          </a:xfrm>
          <a:prstGeom prst="donut">
            <a:avLst>
              <a:gd name="adj" fmla="val 6341"/>
            </a:avLst>
          </a:prstGeom>
          <a:solidFill>
            <a:srgbClr val="6C63FF"/>
          </a:solidFill>
          <a:ln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6" name="도넛[D] 5">
            <a:extLst>
              <a:ext uri="{FF2B5EF4-FFF2-40B4-BE49-F238E27FC236}">
                <a16:creationId xmlns:a16="http://schemas.microsoft.com/office/drawing/2014/main" id="{6354B51E-9A34-8F3E-7DC0-EA2E7E98202D}"/>
              </a:ext>
            </a:extLst>
          </p:cNvPr>
          <p:cNvSpPr/>
          <p:nvPr/>
        </p:nvSpPr>
        <p:spPr>
          <a:xfrm flipH="1">
            <a:off x="5984499" y="3014663"/>
            <a:ext cx="180000" cy="180000"/>
          </a:xfrm>
          <a:prstGeom prst="donut">
            <a:avLst>
              <a:gd name="adj" fmla="val 6341"/>
            </a:avLst>
          </a:prstGeom>
          <a:solidFill>
            <a:srgbClr val="6C63FF"/>
          </a:solidFill>
          <a:ln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7" name="도넛[D] 6">
            <a:extLst>
              <a:ext uri="{FF2B5EF4-FFF2-40B4-BE49-F238E27FC236}">
                <a16:creationId xmlns:a16="http://schemas.microsoft.com/office/drawing/2014/main" id="{BA470162-F58B-02C3-47CB-5FC521615124}"/>
              </a:ext>
            </a:extLst>
          </p:cNvPr>
          <p:cNvSpPr/>
          <p:nvPr/>
        </p:nvSpPr>
        <p:spPr>
          <a:xfrm flipH="1">
            <a:off x="8077799" y="3014663"/>
            <a:ext cx="180000" cy="180000"/>
          </a:xfrm>
          <a:prstGeom prst="donut">
            <a:avLst>
              <a:gd name="adj" fmla="val 6341"/>
            </a:avLst>
          </a:prstGeom>
          <a:solidFill>
            <a:srgbClr val="6C63FF"/>
          </a:solidFill>
          <a:ln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8" name="도넛[D] 7">
            <a:extLst>
              <a:ext uri="{FF2B5EF4-FFF2-40B4-BE49-F238E27FC236}">
                <a16:creationId xmlns:a16="http://schemas.microsoft.com/office/drawing/2014/main" id="{250F4CD1-ED9A-1243-81A7-8787EC1FF191}"/>
              </a:ext>
            </a:extLst>
          </p:cNvPr>
          <p:cNvSpPr/>
          <p:nvPr/>
        </p:nvSpPr>
        <p:spPr>
          <a:xfrm flipH="1">
            <a:off x="3891190" y="3014663"/>
            <a:ext cx="180000" cy="180000"/>
          </a:xfrm>
          <a:prstGeom prst="donut">
            <a:avLst>
              <a:gd name="adj" fmla="val 6341"/>
            </a:avLst>
          </a:prstGeom>
          <a:solidFill>
            <a:srgbClr val="6C63FF"/>
          </a:solidFill>
          <a:ln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EFB64500-2695-2184-39C1-4E59E26FB1F5}"/>
              </a:ext>
            </a:extLst>
          </p:cNvPr>
          <p:cNvCxnSpPr>
            <a:cxnSpLocks/>
            <a:endCxn id="7" idx="2"/>
          </p:cNvCxnSpPr>
          <p:nvPr/>
        </p:nvCxnSpPr>
        <p:spPr>
          <a:xfrm flipH="1">
            <a:off x="8257799" y="3104663"/>
            <a:ext cx="1908000" cy="0"/>
          </a:xfrm>
          <a:prstGeom prst="line">
            <a:avLst/>
          </a:prstGeom>
          <a:ln w="34925"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AF05A58D-1964-98D9-019C-12DB76A8D8F1}"/>
              </a:ext>
            </a:extLst>
          </p:cNvPr>
          <p:cNvCxnSpPr>
            <a:cxnSpLocks/>
          </p:cNvCxnSpPr>
          <p:nvPr/>
        </p:nvCxnSpPr>
        <p:spPr>
          <a:xfrm flipH="1">
            <a:off x="6164500" y="3104663"/>
            <a:ext cx="1908000" cy="0"/>
          </a:xfrm>
          <a:prstGeom prst="line">
            <a:avLst/>
          </a:prstGeom>
          <a:ln w="34925"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1860C0B4-3C7D-EBBB-3A6C-CCC3AB2E206A}"/>
              </a:ext>
            </a:extLst>
          </p:cNvPr>
          <p:cNvCxnSpPr>
            <a:cxnSpLocks/>
          </p:cNvCxnSpPr>
          <p:nvPr/>
        </p:nvCxnSpPr>
        <p:spPr>
          <a:xfrm flipH="1">
            <a:off x="4071191" y="3104663"/>
            <a:ext cx="1908000" cy="0"/>
          </a:xfrm>
          <a:prstGeom prst="line">
            <a:avLst/>
          </a:prstGeom>
          <a:ln w="34925"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7665F4D4-234A-34EA-DE86-D4AE1AC5A06B}"/>
              </a:ext>
            </a:extLst>
          </p:cNvPr>
          <p:cNvCxnSpPr>
            <a:cxnSpLocks/>
            <a:stCxn id="14" idx="6"/>
          </p:cNvCxnSpPr>
          <p:nvPr/>
        </p:nvCxnSpPr>
        <p:spPr>
          <a:xfrm flipH="1">
            <a:off x="-28589" y="3104663"/>
            <a:ext cx="1848219" cy="0"/>
          </a:xfrm>
          <a:prstGeom prst="line">
            <a:avLst/>
          </a:prstGeom>
          <a:ln w="34925"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도넛[D] 13">
            <a:extLst>
              <a:ext uri="{FF2B5EF4-FFF2-40B4-BE49-F238E27FC236}">
                <a16:creationId xmlns:a16="http://schemas.microsoft.com/office/drawing/2014/main" id="{34622A63-7D8A-332E-A6D4-82E56EBA925B}"/>
              </a:ext>
            </a:extLst>
          </p:cNvPr>
          <p:cNvSpPr/>
          <p:nvPr/>
        </p:nvSpPr>
        <p:spPr>
          <a:xfrm flipH="1">
            <a:off x="1819630" y="3014663"/>
            <a:ext cx="180000" cy="180000"/>
          </a:xfrm>
          <a:prstGeom prst="donut">
            <a:avLst>
              <a:gd name="adj" fmla="val 6341"/>
            </a:avLst>
          </a:prstGeom>
          <a:solidFill>
            <a:srgbClr val="6C63FF"/>
          </a:solidFill>
          <a:ln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F1B90A36-190B-0405-3A96-2B576BB4C2FA}"/>
              </a:ext>
            </a:extLst>
          </p:cNvPr>
          <p:cNvCxnSpPr>
            <a:cxnSpLocks/>
          </p:cNvCxnSpPr>
          <p:nvPr/>
        </p:nvCxnSpPr>
        <p:spPr>
          <a:xfrm flipH="1">
            <a:off x="1999629" y="3104663"/>
            <a:ext cx="1908000" cy="0"/>
          </a:xfrm>
          <a:prstGeom prst="line">
            <a:avLst/>
          </a:prstGeom>
          <a:ln w="34925">
            <a:gradFill flip="none" rotWithShape="1">
              <a:gsLst>
                <a:gs pos="0">
                  <a:srgbClr val="F8A4D8"/>
                </a:gs>
                <a:gs pos="100000">
                  <a:srgbClr val="6C63FF"/>
                </a:gs>
              </a:gsLst>
              <a:lin ang="108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자유형 21">
            <a:extLst>
              <a:ext uri="{FF2B5EF4-FFF2-40B4-BE49-F238E27FC236}">
                <a16:creationId xmlns:a16="http://schemas.microsoft.com/office/drawing/2014/main" id="{31FED4EB-67AC-912C-E040-45CE5D787753}"/>
              </a:ext>
            </a:extLst>
          </p:cNvPr>
          <p:cNvSpPr/>
          <p:nvPr/>
        </p:nvSpPr>
        <p:spPr>
          <a:xfrm>
            <a:off x="856629" y="3573559"/>
            <a:ext cx="1881005" cy="2157409"/>
          </a:xfrm>
          <a:custGeom>
            <a:avLst/>
            <a:gdLst>
              <a:gd name="connsiteX0" fmla="*/ 501223 w 914400"/>
              <a:gd name="connsiteY0" fmla="*/ 0 h 1081521"/>
              <a:gd name="connsiteX1" fmla="*/ 594304 w 914400"/>
              <a:gd name="connsiteY1" fmla="*/ 167121 h 1081521"/>
              <a:gd name="connsiteX2" fmla="*/ 761997 w 914400"/>
              <a:gd name="connsiteY2" fmla="*/ 167121 h 1081521"/>
              <a:gd name="connsiteX3" fmla="*/ 914400 w 914400"/>
              <a:gd name="connsiteY3" fmla="*/ 319524 h 1081521"/>
              <a:gd name="connsiteX4" fmla="*/ 914400 w 914400"/>
              <a:gd name="connsiteY4" fmla="*/ 929118 h 1081521"/>
              <a:gd name="connsiteX5" fmla="*/ 761997 w 914400"/>
              <a:gd name="connsiteY5" fmla="*/ 1081521 h 1081521"/>
              <a:gd name="connsiteX6" fmla="*/ 152403 w 914400"/>
              <a:gd name="connsiteY6" fmla="*/ 1081521 h 1081521"/>
              <a:gd name="connsiteX7" fmla="*/ 0 w 914400"/>
              <a:gd name="connsiteY7" fmla="*/ 929118 h 1081521"/>
              <a:gd name="connsiteX8" fmla="*/ 0 w 914400"/>
              <a:gd name="connsiteY8" fmla="*/ 319524 h 1081521"/>
              <a:gd name="connsiteX9" fmla="*/ 152403 w 914400"/>
              <a:gd name="connsiteY9" fmla="*/ 167121 h 1081521"/>
              <a:gd name="connsiteX10" fmla="*/ 333981 w 914400"/>
              <a:gd name="connsiteY10" fmla="*/ 167121 h 1081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1081521">
                <a:moveTo>
                  <a:pt x="501223" y="0"/>
                </a:moveTo>
                <a:lnTo>
                  <a:pt x="594304" y="167121"/>
                </a:lnTo>
                <a:lnTo>
                  <a:pt x="761997" y="167121"/>
                </a:lnTo>
                <a:cubicBezTo>
                  <a:pt x="846167" y="167121"/>
                  <a:pt x="914400" y="235354"/>
                  <a:pt x="914400" y="319524"/>
                </a:cubicBezTo>
                <a:lnTo>
                  <a:pt x="914400" y="929118"/>
                </a:lnTo>
                <a:cubicBezTo>
                  <a:pt x="914400" y="1013288"/>
                  <a:pt x="846167" y="1081521"/>
                  <a:pt x="761997" y="1081521"/>
                </a:cubicBezTo>
                <a:lnTo>
                  <a:pt x="152403" y="1081521"/>
                </a:lnTo>
                <a:cubicBezTo>
                  <a:pt x="68233" y="1081521"/>
                  <a:pt x="0" y="1013288"/>
                  <a:pt x="0" y="929118"/>
                </a:cubicBezTo>
                <a:lnTo>
                  <a:pt x="0" y="319524"/>
                </a:lnTo>
                <a:cubicBezTo>
                  <a:pt x="0" y="235354"/>
                  <a:pt x="68233" y="167121"/>
                  <a:pt x="152403" y="167121"/>
                </a:cubicBezTo>
                <a:lnTo>
                  <a:pt x="333981" y="16712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en-US" altLang="ko-KR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OCR </a:t>
            </a:r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인식 성능 향상</a:t>
            </a:r>
            <a:r>
              <a:rPr kumimoji="1" lang="en-US" altLang="ko-KR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,</a:t>
            </a:r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 모델의 경량화 방법 </a:t>
            </a:r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학습</a:t>
            </a:r>
          </a:p>
        </p:txBody>
      </p:sp>
      <p:sp>
        <p:nvSpPr>
          <p:cNvPr id="23" name="자유형 22">
            <a:extLst>
              <a:ext uri="{FF2B5EF4-FFF2-40B4-BE49-F238E27FC236}">
                <a16:creationId xmlns:a16="http://schemas.microsoft.com/office/drawing/2014/main" id="{C0553EE6-F750-646F-DF4E-DFD548C4FFA9}"/>
              </a:ext>
            </a:extLst>
          </p:cNvPr>
          <p:cNvSpPr/>
          <p:nvPr/>
        </p:nvSpPr>
        <p:spPr>
          <a:xfrm>
            <a:off x="2932343" y="3565644"/>
            <a:ext cx="1881005" cy="2157409"/>
          </a:xfrm>
          <a:custGeom>
            <a:avLst/>
            <a:gdLst>
              <a:gd name="connsiteX0" fmla="*/ 501223 w 914400"/>
              <a:gd name="connsiteY0" fmla="*/ 0 h 1081521"/>
              <a:gd name="connsiteX1" fmla="*/ 594304 w 914400"/>
              <a:gd name="connsiteY1" fmla="*/ 167121 h 1081521"/>
              <a:gd name="connsiteX2" fmla="*/ 761997 w 914400"/>
              <a:gd name="connsiteY2" fmla="*/ 167121 h 1081521"/>
              <a:gd name="connsiteX3" fmla="*/ 914400 w 914400"/>
              <a:gd name="connsiteY3" fmla="*/ 319524 h 1081521"/>
              <a:gd name="connsiteX4" fmla="*/ 914400 w 914400"/>
              <a:gd name="connsiteY4" fmla="*/ 929118 h 1081521"/>
              <a:gd name="connsiteX5" fmla="*/ 761997 w 914400"/>
              <a:gd name="connsiteY5" fmla="*/ 1081521 h 1081521"/>
              <a:gd name="connsiteX6" fmla="*/ 152403 w 914400"/>
              <a:gd name="connsiteY6" fmla="*/ 1081521 h 1081521"/>
              <a:gd name="connsiteX7" fmla="*/ 0 w 914400"/>
              <a:gd name="connsiteY7" fmla="*/ 929118 h 1081521"/>
              <a:gd name="connsiteX8" fmla="*/ 0 w 914400"/>
              <a:gd name="connsiteY8" fmla="*/ 319524 h 1081521"/>
              <a:gd name="connsiteX9" fmla="*/ 152403 w 914400"/>
              <a:gd name="connsiteY9" fmla="*/ 167121 h 1081521"/>
              <a:gd name="connsiteX10" fmla="*/ 333981 w 914400"/>
              <a:gd name="connsiteY10" fmla="*/ 167121 h 1081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1081521">
                <a:moveTo>
                  <a:pt x="501223" y="0"/>
                </a:moveTo>
                <a:lnTo>
                  <a:pt x="594304" y="167121"/>
                </a:lnTo>
                <a:lnTo>
                  <a:pt x="761997" y="167121"/>
                </a:lnTo>
                <a:cubicBezTo>
                  <a:pt x="846167" y="167121"/>
                  <a:pt x="914400" y="235354"/>
                  <a:pt x="914400" y="319524"/>
                </a:cubicBezTo>
                <a:lnTo>
                  <a:pt x="914400" y="929118"/>
                </a:lnTo>
                <a:cubicBezTo>
                  <a:pt x="914400" y="1013288"/>
                  <a:pt x="846167" y="1081521"/>
                  <a:pt x="761997" y="1081521"/>
                </a:cubicBezTo>
                <a:lnTo>
                  <a:pt x="152403" y="1081521"/>
                </a:lnTo>
                <a:cubicBezTo>
                  <a:pt x="68233" y="1081521"/>
                  <a:pt x="0" y="1013288"/>
                  <a:pt x="0" y="929118"/>
                </a:cubicBezTo>
                <a:lnTo>
                  <a:pt x="0" y="319524"/>
                </a:lnTo>
                <a:cubicBezTo>
                  <a:pt x="0" y="235354"/>
                  <a:pt x="68233" y="167121"/>
                  <a:pt x="152403" y="167121"/>
                </a:cubicBezTo>
                <a:lnTo>
                  <a:pt x="333981" y="16712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모델 정확도 성능 향상  </a:t>
            </a:r>
          </a:p>
        </p:txBody>
      </p:sp>
      <p:sp>
        <p:nvSpPr>
          <p:cNvPr id="24" name="자유형 23">
            <a:extLst>
              <a:ext uri="{FF2B5EF4-FFF2-40B4-BE49-F238E27FC236}">
                <a16:creationId xmlns:a16="http://schemas.microsoft.com/office/drawing/2014/main" id="{B853EF42-F1E9-9BB7-8695-7F34C607EAF0}"/>
              </a:ext>
            </a:extLst>
          </p:cNvPr>
          <p:cNvSpPr/>
          <p:nvPr/>
        </p:nvSpPr>
        <p:spPr>
          <a:xfrm>
            <a:off x="5043235" y="3573559"/>
            <a:ext cx="1881005" cy="2157409"/>
          </a:xfrm>
          <a:custGeom>
            <a:avLst/>
            <a:gdLst>
              <a:gd name="connsiteX0" fmla="*/ 501223 w 914400"/>
              <a:gd name="connsiteY0" fmla="*/ 0 h 1081521"/>
              <a:gd name="connsiteX1" fmla="*/ 594304 w 914400"/>
              <a:gd name="connsiteY1" fmla="*/ 167121 h 1081521"/>
              <a:gd name="connsiteX2" fmla="*/ 761997 w 914400"/>
              <a:gd name="connsiteY2" fmla="*/ 167121 h 1081521"/>
              <a:gd name="connsiteX3" fmla="*/ 914400 w 914400"/>
              <a:gd name="connsiteY3" fmla="*/ 319524 h 1081521"/>
              <a:gd name="connsiteX4" fmla="*/ 914400 w 914400"/>
              <a:gd name="connsiteY4" fmla="*/ 929118 h 1081521"/>
              <a:gd name="connsiteX5" fmla="*/ 761997 w 914400"/>
              <a:gd name="connsiteY5" fmla="*/ 1081521 h 1081521"/>
              <a:gd name="connsiteX6" fmla="*/ 152403 w 914400"/>
              <a:gd name="connsiteY6" fmla="*/ 1081521 h 1081521"/>
              <a:gd name="connsiteX7" fmla="*/ 0 w 914400"/>
              <a:gd name="connsiteY7" fmla="*/ 929118 h 1081521"/>
              <a:gd name="connsiteX8" fmla="*/ 0 w 914400"/>
              <a:gd name="connsiteY8" fmla="*/ 319524 h 1081521"/>
              <a:gd name="connsiteX9" fmla="*/ 152403 w 914400"/>
              <a:gd name="connsiteY9" fmla="*/ 167121 h 1081521"/>
              <a:gd name="connsiteX10" fmla="*/ 333981 w 914400"/>
              <a:gd name="connsiteY10" fmla="*/ 167121 h 1081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1081521">
                <a:moveTo>
                  <a:pt x="501223" y="0"/>
                </a:moveTo>
                <a:lnTo>
                  <a:pt x="594304" y="167121"/>
                </a:lnTo>
                <a:lnTo>
                  <a:pt x="761997" y="167121"/>
                </a:lnTo>
                <a:cubicBezTo>
                  <a:pt x="846167" y="167121"/>
                  <a:pt x="914400" y="235354"/>
                  <a:pt x="914400" y="319524"/>
                </a:cubicBezTo>
                <a:lnTo>
                  <a:pt x="914400" y="929118"/>
                </a:lnTo>
                <a:cubicBezTo>
                  <a:pt x="914400" y="1013288"/>
                  <a:pt x="846167" y="1081521"/>
                  <a:pt x="761997" y="1081521"/>
                </a:cubicBezTo>
                <a:lnTo>
                  <a:pt x="152403" y="1081521"/>
                </a:lnTo>
                <a:cubicBezTo>
                  <a:pt x="68233" y="1081521"/>
                  <a:pt x="0" y="1013288"/>
                  <a:pt x="0" y="929118"/>
                </a:cubicBezTo>
                <a:lnTo>
                  <a:pt x="0" y="319524"/>
                </a:lnTo>
                <a:cubicBezTo>
                  <a:pt x="0" y="235354"/>
                  <a:pt x="68233" y="167121"/>
                  <a:pt x="152403" y="167121"/>
                </a:cubicBezTo>
                <a:lnTo>
                  <a:pt x="333981" y="16712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모델 경량화 개발</a:t>
            </a:r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</p:txBody>
      </p:sp>
      <p:sp>
        <p:nvSpPr>
          <p:cNvPr id="25" name="자유형 24">
            <a:extLst>
              <a:ext uri="{FF2B5EF4-FFF2-40B4-BE49-F238E27FC236}">
                <a16:creationId xmlns:a16="http://schemas.microsoft.com/office/drawing/2014/main" id="{9F6F632F-A901-24E8-7A0D-06667512517A}"/>
              </a:ext>
            </a:extLst>
          </p:cNvPr>
          <p:cNvSpPr/>
          <p:nvPr/>
        </p:nvSpPr>
        <p:spPr>
          <a:xfrm>
            <a:off x="9246694" y="3573559"/>
            <a:ext cx="1881005" cy="2157409"/>
          </a:xfrm>
          <a:custGeom>
            <a:avLst/>
            <a:gdLst>
              <a:gd name="connsiteX0" fmla="*/ 501223 w 914400"/>
              <a:gd name="connsiteY0" fmla="*/ 0 h 1081521"/>
              <a:gd name="connsiteX1" fmla="*/ 594304 w 914400"/>
              <a:gd name="connsiteY1" fmla="*/ 167121 h 1081521"/>
              <a:gd name="connsiteX2" fmla="*/ 761997 w 914400"/>
              <a:gd name="connsiteY2" fmla="*/ 167121 h 1081521"/>
              <a:gd name="connsiteX3" fmla="*/ 914400 w 914400"/>
              <a:gd name="connsiteY3" fmla="*/ 319524 h 1081521"/>
              <a:gd name="connsiteX4" fmla="*/ 914400 w 914400"/>
              <a:gd name="connsiteY4" fmla="*/ 929118 h 1081521"/>
              <a:gd name="connsiteX5" fmla="*/ 761997 w 914400"/>
              <a:gd name="connsiteY5" fmla="*/ 1081521 h 1081521"/>
              <a:gd name="connsiteX6" fmla="*/ 152403 w 914400"/>
              <a:gd name="connsiteY6" fmla="*/ 1081521 h 1081521"/>
              <a:gd name="connsiteX7" fmla="*/ 0 w 914400"/>
              <a:gd name="connsiteY7" fmla="*/ 929118 h 1081521"/>
              <a:gd name="connsiteX8" fmla="*/ 0 w 914400"/>
              <a:gd name="connsiteY8" fmla="*/ 319524 h 1081521"/>
              <a:gd name="connsiteX9" fmla="*/ 152403 w 914400"/>
              <a:gd name="connsiteY9" fmla="*/ 167121 h 1081521"/>
              <a:gd name="connsiteX10" fmla="*/ 333981 w 914400"/>
              <a:gd name="connsiteY10" fmla="*/ 167121 h 1081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1081521">
                <a:moveTo>
                  <a:pt x="501223" y="0"/>
                </a:moveTo>
                <a:lnTo>
                  <a:pt x="594304" y="167121"/>
                </a:lnTo>
                <a:lnTo>
                  <a:pt x="761997" y="167121"/>
                </a:lnTo>
                <a:cubicBezTo>
                  <a:pt x="846167" y="167121"/>
                  <a:pt x="914400" y="235354"/>
                  <a:pt x="914400" y="319524"/>
                </a:cubicBezTo>
                <a:lnTo>
                  <a:pt x="914400" y="929118"/>
                </a:lnTo>
                <a:cubicBezTo>
                  <a:pt x="914400" y="1013288"/>
                  <a:pt x="846167" y="1081521"/>
                  <a:pt x="761997" y="1081521"/>
                </a:cubicBezTo>
                <a:lnTo>
                  <a:pt x="152403" y="1081521"/>
                </a:lnTo>
                <a:cubicBezTo>
                  <a:pt x="68233" y="1081521"/>
                  <a:pt x="0" y="1013288"/>
                  <a:pt x="0" y="929118"/>
                </a:cubicBezTo>
                <a:lnTo>
                  <a:pt x="0" y="319524"/>
                </a:lnTo>
                <a:cubicBezTo>
                  <a:pt x="0" y="235354"/>
                  <a:pt x="68233" y="167121"/>
                  <a:pt x="152403" y="167121"/>
                </a:cubicBezTo>
                <a:lnTo>
                  <a:pt x="333981" y="16712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ko-KR" sz="1600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endParaRPr kumimoji="1" lang="en" altLang="ko-KR" sz="1600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en" altLang="ko-KR" sz="1600" dirty="0" err="1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github</a:t>
            </a:r>
            <a:r>
              <a:rPr kumimoji="1" lang="ko-KR" altLang="en-US" sz="1600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을 통해 배포</a:t>
            </a:r>
            <a:r>
              <a:rPr kumimoji="1" lang="en-US" altLang="ko-KR" sz="1600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,</a:t>
            </a:r>
          </a:p>
          <a:p>
            <a:pPr algn="ctr"/>
            <a:r>
              <a:rPr kumimoji="1" lang="en-US" altLang="ko-KR" sz="1600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 </a:t>
            </a:r>
            <a:r>
              <a:rPr kumimoji="1" lang="ko-KR" altLang="en-US" sz="1600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차량번호판 자동인식이 필요한 지자체에 배포</a:t>
            </a:r>
          </a:p>
          <a:p>
            <a:pPr algn="ctr"/>
            <a:r>
              <a:rPr kumimoji="1" lang="ko-KR" altLang="en-US" sz="1600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부산시 협업 우수사례</a:t>
            </a:r>
            <a:endParaRPr kumimoji="1" lang="en-US" altLang="ko-KR" sz="1600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ko-KR" altLang="en-US" sz="1600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경진대회 출품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DE21176-89C7-87CA-9998-15BEAD2A1305}"/>
              </a:ext>
            </a:extLst>
          </p:cNvPr>
          <p:cNvSpPr txBox="1"/>
          <p:nvPr/>
        </p:nvSpPr>
        <p:spPr>
          <a:xfrm>
            <a:off x="1456524" y="2616755"/>
            <a:ext cx="962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여름방학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4334107-9AD1-4380-6709-3B5DE149DA7F}"/>
              </a:ext>
            </a:extLst>
          </p:cNvPr>
          <p:cNvSpPr txBox="1"/>
          <p:nvPr/>
        </p:nvSpPr>
        <p:spPr>
          <a:xfrm>
            <a:off x="3763166" y="2613000"/>
            <a:ext cx="5286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9</a:t>
            </a:r>
            <a:r>
              <a:rPr kumimoji="1" lang="ko-KR" altLang="en-US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월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554167-AB65-8F71-DBAD-85CD9C638A3C}"/>
              </a:ext>
            </a:extLst>
          </p:cNvPr>
          <p:cNvSpPr txBox="1"/>
          <p:nvPr/>
        </p:nvSpPr>
        <p:spPr>
          <a:xfrm>
            <a:off x="7861851" y="2613000"/>
            <a:ext cx="672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11</a:t>
            </a:r>
            <a:r>
              <a:rPr kumimoji="1" lang="ko-KR" altLang="en-US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월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8B7DE22-9DC0-B984-D576-310D1D564C89}"/>
              </a:ext>
            </a:extLst>
          </p:cNvPr>
          <p:cNvSpPr txBox="1"/>
          <p:nvPr/>
        </p:nvSpPr>
        <p:spPr>
          <a:xfrm>
            <a:off x="5750963" y="2613000"/>
            <a:ext cx="672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10</a:t>
            </a:r>
            <a:r>
              <a:rPr kumimoji="1" lang="ko-KR" altLang="en-US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월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626D946-B865-5EDC-EBAA-0F835AE5A6EE}"/>
              </a:ext>
            </a:extLst>
          </p:cNvPr>
          <p:cNvSpPr txBox="1"/>
          <p:nvPr/>
        </p:nvSpPr>
        <p:spPr>
          <a:xfrm>
            <a:off x="9930235" y="2607137"/>
            <a:ext cx="672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12</a:t>
            </a:r>
            <a:r>
              <a:rPr kumimoji="1" lang="ko-KR" altLang="en-US" sz="2000" b="1" dirty="0">
                <a:solidFill>
                  <a:srgbClr val="6C63FF"/>
                </a:solidFill>
                <a:latin typeface="Freesentation 7 Bold" pitchFamily="2" charset="-127"/>
                <a:ea typeface="Freesentation 7 Bold" pitchFamily="2" charset="-127"/>
              </a:rPr>
              <a:t>월</a:t>
            </a:r>
          </a:p>
        </p:txBody>
      </p:sp>
      <p:sp>
        <p:nvSpPr>
          <p:cNvPr id="38" name="자유형 37">
            <a:extLst>
              <a:ext uri="{FF2B5EF4-FFF2-40B4-BE49-F238E27FC236}">
                <a16:creationId xmlns:a16="http://schemas.microsoft.com/office/drawing/2014/main" id="{04F05320-E2EA-9B32-23DE-49EA2FF93161}"/>
              </a:ext>
            </a:extLst>
          </p:cNvPr>
          <p:cNvSpPr/>
          <p:nvPr/>
        </p:nvSpPr>
        <p:spPr>
          <a:xfrm>
            <a:off x="7167167" y="3573559"/>
            <a:ext cx="1881005" cy="2157409"/>
          </a:xfrm>
          <a:custGeom>
            <a:avLst/>
            <a:gdLst>
              <a:gd name="connsiteX0" fmla="*/ 501223 w 914400"/>
              <a:gd name="connsiteY0" fmla="*/ 0 h 1081521"/>
              <a:gd name="connsiteX1" fmla="*/ 594304 w 914400"/>
              <a:gd name="connsiteY1" fmla="*/ 167121 h 1081521"/>
              <a:gd name="connsiteX2" fmla="*/ 761997 w 914400"/>
              <a:gd name="connsiteY2" fmla="*/ 167121 h 1081521"/>
              <a:gd name="connsiteX3" fmla="*/ 914400 w 914400"/>
              <a:gd name="connsiteY3" fmla="*/ 319524 h 1081521"/>
              <a:gd name="connsiteX4" fmla="*/ 914400 w 914400"/>
              <a:gd name="connsiteY4" fmla="*/ 929118 h 1081521"/>
              <a:gd name="connsiteX5" fmla="*/ 761997 w 914400"/>
              <a:gd name="connsiteY5" fmla="*/ 1081521 h 1081521"/>
              <a:gd name="connsiteX6" fmla="*/ 152403 w 914400"/>
              <a:gd name="connsiteY6" fmla="*/ 1081521 h 1081521"/>
              <a:gd name="connsiteX7" fmla="*/ 0 w 914400"/>
              <a:gd name="connsiteY7" fmla="*/ 929118 h 1081521"/>
              <a:gd name="connsiteX8" fmla="*/ 0 w 914400"/>
              <a:gd name="connsiteY8" fmla="*/ 319524 h 1081521"/>
              <a:gd name="connsiteX9" fmla="*/ 152403 w 914400"/>
              <a:gd name="connsiteY9" fmla="*/ 167121 h 1081521"/>
              <a:gd name="connsiteX10" fmla="*/ 333981 w 914400"/>
              <a:gd name="connsiteY10" fmla="*/ 167121 h 1081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400" h="1081521">
                <a:moveTo>
                  <a:pt x="501223" y="0"/>
                </a:moveTo>
                <a:lnTo>
                  <a:pt x="594304" y="167121"/>
                </a:lnTo>
                <a:lnTo>
                  <a:pt x="761997" y="167121"/>
                </a:lnTo>
                <a:cubicBezTo>
                  <a:pt x="846167" y="167121"/>
                  <a:pt x="914400" y="235354"/>
                  <a:pt x="914400" y="319524"/>
                </a:cubicBezTo>
                <a:lnTo>
                  <a:pt x="914400" y="929118"/>
                </a:lnTo>
                <a:cubicBezTo>
                  <a:pt x="914400" y="1013288"/>
                  <a:pt x="846167" y="1081521"/>
                  <a:pt x="761997" y="1081521"/>
                </a:cubicBezTo>
                <a:lnTo>
                  <a:pt x="152403" y="1081521"/>
                </a:lnTo>
                <a:cubicBezTo>
                  <a:pt x="68233" y="1081521"/>
                  <a:pt x="0" y="1013288"/>
                  <a:pt x="0" y="929118"/>
                </a:cubicBezTo>
                <a:lnTo>
                  <a:pt x="0" y="319524"/>
                </a:lnTo>
                <a:cubicBezTo>
                  <a:pt x="0" y="235354"/>
                  <a:pt x="68233" y="167121"/>
                  <a:pt x="152403" y="167121"/>
                </a:cubicBezTo>
                <a:lnTo>
                  <a:pt x="333981" y="167121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52400" dist="762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en-US" altLang="ko-KR" dirty="0">
              <a:solidFill>
                <a:schemeClr val="tx1"/>
              </a:solidFill>
              <a:latin typeface="Freesentation 5 Medium" pitchFamily="2" charset="-127"/>
              <a:ea typeface="Freesentation 5 Medium" pitchFamily="2" charset="-127"/>
            </a:endParaRPr>
          </a:p>
          <a:p>
            <a:pPr algn="ctr"/>
            <a:r>
              <a:rPr kumimoji="1" lang="ko-KR" altLang="en-US" dirty="0">
                <a:solidFill>
                  <a:schemeClr val="tx1"/>
                </a:solidFill>
                <a:latin typeface="Freesentation 5 Medium" pitchFamily="2" charset="-127"/>
                <a:ea typeface="Freesentation 5 Medium" pitchFamily="2" charset="-127"/>
              </a:rPr>
              <a:t>프로젝트 제출</a:t>
            </a:r>
          </a:p>
        </p:txBody>
      </p:sp>
    </p:spTree>
    <p:extLst>
      <p:ext uri="{BB962C8B-B14F-4D97-AF65-F5344CB8AC3E}">
        <p14:creationId xmlns:p14="http://schemas.microsoft.com/office/powerpoint/2010/main" val="17762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C6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AD37BA-9A2A-FC44-367F-6CD1A726F87D}"/>
              </a:ext>
            </a:extLst>
          </p:cNvPr>
          <p:cNvSpPr txBox="1"/>
          <p:nvPr/>
        </p:nvSpPr>
        <p:spPr>
          <a:xfrm>
            <a:off x="4194709" y="2828835"/>
            <a:ext cx="38025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7200" b="1" dirty="0">
                <a:solidFill>
                  <a:schemeClr val="bg1"/>
                </a:solidFill>
                <a:latin typeface="Freesentation 9 Black" pitchFamily="2" charset="-127"/>
                <a:ea typeface="Freesentation 9 Black" pitchFamily="2" charset="-127"/>
              </a:rPr>
              <a:t>감사합니다</a:t>
            </a:r>
            <a:r>
              <a:rPr kumimoji="1" lang="en-US" altLang="ko-KR" sz="7200" b="1" dirty="0">
                <a:solidFill>
                  <a:schemeClr val="bg1"/>
                </a:solidFill>
                <a:latin typeface="Freesentation 9 Black" pitchFamily="2" charset="-127"/>
                <a:ea typeface="Freesentation 9 Black" pitchFamily="2" charset="-127"/>
              </a:rPr>
              <a:t>.</a:t>
            </a:r>
            <a:endParaRPr kumimoji="1" lang="ko-KR" altLang="en-US" sz="7200" b="1" dirty="0">
              <a:solidFill>
                <a:schemeClr val="bg1"/>
              </a:solidFill>
              <a:latin typeface="Freesentation 9 Black" pitchFamily="2" charset="-127"/>
              <a:ea typeface="Freesentation 9 Black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5158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284</Words>
  <Application>Microsoft Macintosh PowerPoint</Application>
  <PresentationFormat>와이드스크린</PresentationFormat>
  <Paragraphs>82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Freesentation 4 Regular</vt:lpstr>
      <vt:lpstr>Arial</vt:lpstr>
      <vt:lpstr>Freesentation 7 Bold</vt:lpstr>
      <vt:lpstr>Freesentation 8 ExtraBold</vt:lpstr>
      <vt:lpstr>Freesentation 3 Light</vt:lpstr>
      <vt:lpstr>Freesentation 9 Black</vt:lpstr>
      <vt:lpstr>Freesentation 5 Medium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김재민</dc:creator>
  <cp:lastModifiedBy>김재민</cp:lastModifiedBy>
  <cp:revision>13</cp:revision>
  <dcterms:created xsi:type="dcterms:W3CDTF">2025-03-15T03:50:12Z</dcterms:created>
  <dcterms:modified xsi:type="dcterms:W3CDTF">2025-03-16T11:20:32Z</dcterms:modified>
</cp:coreProperties>
</file>

<file path=docProps/thumbnail.jpeg>
</file>